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6" r:id="rId1"/>
  </p:sldMasterIdLst>
  <p:notesMasterIdLst>
    <p:notesMasterId r:id="rId32"/>
  </p:notesMasterIdLst>
  <p:handoutMasterIdLst>
    <p:handoutMasterId r:id="rId33"/>
  </p:handoutMasterIdLst>
  <p:sldIdLst>
    <p:sldId id="256" r:id="rId2"/>
    <p:sldId id="264" r:id="rId3"/>
    <p:sldId id="265" r:id="rId4"/>
    <p:sldId id="289" r:id="rId5"/>
    <p:sldId id="266" r:id="rId6"/>
    <p:sldId id="293" r:id="rId7"/>
    <p:sldId id="267" r:id="rId8"/>
    <p:sldId id="291" r:id="rId9"/>
    <p:sldId id="257" r:id="rId10"/>
    <p:sldId id="258" r:id="rId11"/>
    <p:sldId id="285" r:id="rId12"/>
    <p:sldId id="286" r:id="rId13"/>
    <p:sldId id="290" r:id="rId14"/>
    <p:sldId id="292" r:id="rId15"/>
    <p:sldId id="260" r:id="rId16"/>
    <p:sldId id="270" r:id="rId17"/>
    <p:sldId id="295" r:id="rId18"/>
    <p:sldId id="298" r:id="rId19"/>
    <p:sldId id="299" r:id="rId20"/>
    <p:sldId id="300" r:id="rId21"/>
    <p:sldId id="301" r:id="rId22"/>
    <p:sldId id="302" r:id="rId23"/>
    <p:sldId id="303" r:id="rId24"/>
    <p:sldId id="304" r:id="rId25"/>
    <p:sldId id="305" r:id="rId26"/>
    <p:sldId id="297" r:id="rId27"/>
    <p:sldId id="306" r:id="rId28"/>
    <p:sldId id="263" r:id="rId29"/>
    <p:sldId id="282"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Kevat" initials="VK" lastIdx="1" clrIdx="0">
    <p:extLst>
      <p:ext uri="{19B8F6BF-5375-455C-9EA6-DF929625EA0E}">
        <p15:presenceInfo xmlns:p15="http://schemas.microsoft.com/office/powerpoint/2012/main" userId="4f17d4ffa3ca12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B8BA6B-A8C0-4BB1-BEF0-FC709B2E06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05856CC-13B1-4EE7-9A3B-71E0EB83C4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73C1D8-AEF6-4401-B263-68F1381A1139}" type="datetimeFigureOut">
              <a:rPr lang="en-IN" smtClean="0"/>
              <a:t>27-05-2022</a:t>
            </a:fld>
            <a:endParaRPr lang="en-IN"/>
          </a:p>
        </p:txBody>
      </p:sp>
      <p:sp>
        <p:nvSpPr>
          <p:cNvPr id="4" name="Footer Placeholder 3">
            <a:extLst>
              <a:ext uri="{FF2B5EF4-FFF2-40B4-BE49-F238E27FC236}">
                <a16:creationId xmlns:a16="http://schemas.microsoft.com/office/drawing/2014/main" id="{F44A91D3-8FD1-4B0B-93AF-C289DEA662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AE145B9-0D14-4B1A-8C64-D3446CC8EB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8D27D4-2CCB-405C-9F89-8438D69B3BFD}" type="slidenum">
              <a:rPr lang="en-IN" smtClean="0"/>
              <a:t>‹#›</a:t>
            </a:fld>
            <a:endParaRPr lang="en-IN"/>
          </a:p>
        </p:txBody>
      </p:sp>
    </p:spTree>
    <p:extLst>
      <p:ext uri="{BB962C8B-B14F-4D97-AF65-F5344CB8AC3E}">
        <p14:creationId xmlns:p14="http://schemas.microsoft.com/office/powerpoint/2010/main" val="11916442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FC627-72F6-46BB-A10E-900076366934}" type="datetimeFigureOut">
              <a:rPr lang="en-IN" smtClean="0"/>
              <a:t>27-05-2022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17EE6-6F1F-4547-A669-01B731075D79}" type="slidenum">
              <a:rPr lang="en-IN" smtClean="0"/>
              <a:t>‹#›</a:t>
            </a:fld>
            <a:endParaRPr lang="en-IN"/>
          </a:p>
        </p:txBody>
      </p:sp>
    </p:spTree>
    <p:extLst>
      <p:ext uri="{BB962C8B-B14F-4D97-AF65-F5344CB8AC3E}">
        <p14:creationId xmlns:p14="http://schemas.microsoft.com/office/powerpoint/2010/main" val="1424251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3d9f7a2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3d9f7a2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5BD5-EC19-4A26-A05B-21B1C52D0E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994FB8-823F-451A-A0AA-7C611BCF9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E32E21-6570-42F8-BFD1-BE7348DC68C1}"/>
              </a:ext>
            </a:extLst>
          </p:cNvPr>
          <p:cNvSpPr>
            <a:spLocks noGrp="1"/>
          </p:cNvSpPr>
          <p:nvPr>
            <p:ph type="dt" sz="half" idx="10"/>
          </p:nvPr>
        </p:nvSpPr>
        <p:spPr/>
        <p:txBody>
          <a:bodyPr/>
          <a:lstStyle/>
          <a:p>
            <a:fld id="{043BF5B1-986B-47BF-8680-76F30F887C79}" type="datetime1">
              <a:rPr lang="en-IN" smtClean="0"/>
              <a:t>27-05-2022</a:t>
            </a:fld>
            <a:endParaRPr lang="en-IN"/>
          </a:p>
        </p:txBody>
      </p:sp>
      <p:sp>
        <p:nvSpPr>
          <p:cNvPr id="5" name="Footer Placeholder 4">
            <a:extLst>
              <a:ext uri="{FF2B5EF4-FFF2-40B4-BE49-F238E27FC236}">
                <a16:creationId xmlns:a16="http://schemas.microsoft.com/office/drawing/2014/main" id="{01D49234-ED78-4D21-8CD7-4A740CDAD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30F24A-F6DB-45F8-B9E1-C34B06E47562}"/>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3225176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17A2-D7CC-4EEB-9C3F-B1F93ECA18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0925B-F759-4F7B-B98B-BE24444A52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A3D7A-4B43-42EE-AE26-0F769B31168C}"/>
              </a:ext>
            </a:extLst>
          </p:cNvPr>
          <p:cNvSpPr>
            <a:spLocks noGrp="1"/>
          </p:cNvSpPr>
          <p:nvPr>
            <p:ph type="dt" sz="half" idx="10"/>
          </p:nvPr>
        </p:nvSpPr>
        <p:spPr/>
        <p:txBody>
          <a:bodyPr/>
          <a:lstStyle/>
          <a:p>
            <a:fld id="{50148964-CE2A-4CC2-8429-BD38BBFFA233}" type="datetime1">
              <a:rPr lang="en-IN" smtClean="0"/>
              <a:t>27-05-2022</a:t>
            </a:fld>
            <a:endParaRPr lang="en-IN"/>
          </a:p>
        </p:txBody>
      </p:sp>
      <p:sp>
        <p:nvSpPr>
          <p:cNvPr id="5" name="Footer Placeholder 4">
            <a:extLst>
              <a:ext uri="{FF2B5EF4-FFF2-40B4-BE49-F238E27FC236}">
                <a16:creationId xmlns:a16="http://schemas.microsoft.com/office/drawing/2014/main" id="{CE66D989-2ECA-437C-8760-E0304AB647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AC4B31-753F-42AD-8770-2F9BB9DB99AC}"/>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3619437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D4587-5580-4DAC-8A90-0E7A2C1340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64A39-7BB1-439D-A0A1-DAD84994C0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FB60C5-C89F-4ACF-8543-3691B6207FF3}"/>
              </a:ext>
            </a:extLst>
          </p:cNvPr>
          <p:cNvSpPr>
            <a:spLocks noGrp="1"/>
          </p:cNvSpPr>
          <p:nvPr>
            <p:ph type="dt" sz="half" idx="10"/>
          </p:nvPr>
        </p:nvSpPr>
        <p:spPr/>
        <p:txBody>
          <a:bodyPr/>
          <a:lstStyle/>
          <a:p>
            <a:fld id="{17228205-23B1-4821-8D6A-81F8E0C6EDBF}" type="datetime1">
              <a:rPr lang="en-IN" smtClean="0"/>
              <a:t>27-05-2022</a:t>
            </a:fld>
            <a:endParaRPr lang="en-IN"/>
          </a:p>
        </p:txBody>
      </p:sp>
      <p:sp>
        <p:nvSpPr>
          <p:cNvPr id="5" name="Footer Placeholder 4">
            <a:extLst>
              <a:ext uri="{FF2B5EF4-FFF2-40B4-BE49-F238E27FC236}">
                <a16:creationId xmlns:a16="http://schemas.microsoft.com/office/drawing/2014/main" id="{3E06613E-A6D0-4760-95EB-3452B80373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D7ED96-996D-4EAE-8EFD-710A334C3338}"/>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286843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650D-44AE-404B-ABEF-1A53746FED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419E89-68AC-4A71-A113-03BDEF2F1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FF82C-2171-400D-9A3C-2448F549B566}"/>
              </a:ext>
            </a:extLst>
          </p:cNvPr>
          <p:cNvSpPr>
            <a:spLocks noGrp="1"/>
          </p:cNvSpPr>
          <p:nvPr>
            <p:ph type="dt" sz="half" idx="10"/>
          </p:nvPr>
        </p:nvSpPr>
        <p:spPr/>
        <p:txBody>
          <a:bodyPr/>
          <a:lstStyle/>
          <a:p>
            <a:fld id="{88704DCB-55FC-46C0-B2AD-1D742CC89EC6}" type="datetime1">
              <a:rPr lang="en-IN" smtClean="0"/>
              <a:t>27-05-2022</a:t>
            </a:fld>
            <a:endParaRPr lang="en-IN"/>
          </a:p>
        </p:txBody>
      </p:sp>
      <p:sp>
        <p:nvSpPr>
          <p:cNvPr id="5" name="Footer Placeholder 4">
            <a:extLst>
              <a:ext uri="{FF2B5EF4-FFF2-40B4-BE49-F238E27FC236}">
                <a16:creationId xmlns:a16="http://schemas.microsoft.com/office/drawing/2014/main" id="{50860653-293B-46C7-85C8-0C01628607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583EB1-9E3F-4F29-B22B-DB2174A0F301}"/>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42573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29ED-2F0D-4C6C-A3EC-7EF5E2C524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73F59E-75B4-4210-9007-21BD4F971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E502C6-044C-47C7-AAE4-FA1F1F93C4CD}"/>
              </a:ext>
            </a:extLst>
          </p:cNvPr>
          <p:cNvSpPr>
            <a:spLocks noGrp="1"/>
          </p:cNvSpPr>
          <p:nvPr>
            <p:ph type="dt" sz="half" idx="10"/>
          </p:nvPr>
        </p:nvSpPr>
        <p:spPr/>
        <p:txBody>
          <a:bodyPr/>
          <a:lstStyle/>
          <a:p>
            <a:fld id="{547364F8-2C90-44CF-A229-369791BB6D41}" type="datetime1">
              <a:rPr lang="en-IN" smtClean="0"/>
              <a:t>27-05-2022</a:t>
            </a:fld>
            <a:endParaRPr lang="en-IN"/>
          </a:p>
        </p:txBody>
      </p:sp>
      <p:sp>
        <p:nvSpPr>
          <p:cNvPr id="5" name="Footer Placeholder 4">
            <a:extLst>
              <a:ext uri="{FF2B5EF4-FFF2-40B4-BE49-F238E27FC236}">
                <a16:creationId xmlns:a16="http://schemas.microsoft.com/office/drawing/2014/main" id="{7EBEC8E9-5D1C-4534-974D-E0589C8735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34A2BD-7685-485A-A9AE-DA9A971D641A}"/>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103013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A1A9-CCBE-4EA3-84D6-63A3A0FEBB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F6BD9B-3367-4F28-896B-C83B3712E2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687F04-A56A-4E27-936D-86B09FC3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F9F9B8-CBA8-4DC8-9325-F7551F61F863}"/>
              </a:ext>
            </a:extLst>
          </p:cNvPr>
          <p:cNvSpPr>
            <a:spLocks noGrp="1"/>
          </p:cNvSpPr>
          <p:nvPr>
            <p:ph type="dt" sz="half" idx="10"/>
          </p:nvPr>
        </p:nvSpPr>
        <p:spPr/>
        <p:txBody>
          <a:bodyPr/>
          <a:lstStyle/>
          <a:p>
            <a:fld id="{0B198A90-3B60-4F68-BACB-FDA4C7CB64BA}" type="datetime1">
              <a:rPr lang="en-IN" smtClean="0"/>
              <a:t>27-05-2022</a:t>
            </a:fld>
            <a:endParaRPr lang="en-IN"/>
          </a:p>
        </p:txBody>
      </p:sp>
      <p:sp>
        <p:nvSpPr>
          <p:cNvPr id="6" name="Footer Placeholder 5">
            <a:extLst>
              <a:ext uri="{FF2B5EF4-FFF2-40B4-BE49-F238E27FC236}">
                <a16:creationId xmlns:a16="http://schemas.microsoft.com/office/drawing/2014/main" id="{F8119BB7-4197-495C-9862-8CD5A3CA95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098179-9202-44D3-90E7-ADAB5399D2D9}"/>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73154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DBA4-C9E0-4352-959F-89C2965971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3F2A7E-670D-4FB2-BBCE-2718B7D1A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301F0B-1CB1-49B3-83CD-1E80BE0EC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5FFD7E-ED93-443D-A685-1D12C97AC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8F0371-DE20-4474-8B9F-2FF84D45EF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19BB10-7D49-449E-B2D1-76FD471F9571}"/>
              </a:ext>
            </a:extLst>
          </p:cNvPr>
          <p:cNvSpPr>
            <a:spLocks noGrp="1"/>
          </p:cNvSpPr>
          <p:nvPr>
            <p:ph type="dt" sz="half" idx="10"/>
          </p:nvPr>
        </p:nvSpPr>
        <p:spPr/>
        <p:txBody>
          <a:bodyPr/>
          <a:lstStyle/>
          <a:p>
            <a:fld id="{B02120AE-AE19-4B6D-BDA4-A7271ED7BB91}" type="datetime1">
              <a:rPr lang="en-IN" smtClean="0"/>
              <a:t>27-05-2022</a:t>
            </a:fld>
            <a:endParaRPr lang="en-IN"/>
          </a:p>
        </p:txBody>
      </p:sp>
      <p:sp>
        <p:nvSpPr>
          <p:cNvPr id="8" name="Footer Placeholder 7">
            <a:extLst>
              <a:ext uri="{FF2B5EF4-FFF2-40B4-BE49-F238E27FC236}">
                <a16:creationId xmlns:a16="http://schemas.microsoft.com/office/drawing/2014/main" id="{801DB408-B20D-4DD3-A5D1-6BE3466F6A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87080B-2412-4829-AF1A-B460D76708D0}"/>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150696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17F0-6D55-4EF9-ABD5-8AC000B7E3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E0EA04-29E9-4605-B12C-637C03B15A59}"/>
              </a:ext>
            </a:extLst>
          </p:cNvPr>
          <p:cNvSpPr>
            <a:spLocks noGrp="1"/>
          </p:cNvSpPr>
          <p:nvPr>
            <p:ph type="dt" sz="half" idx="10"/>
          </p:nvPr>
        </p:nvSpPr>
        <p:spPr/>
        <p:txBody>
          <a:bodyPr/>
          <a:lstStyle/>
          <a:p>
            <a:fld id="{29830614-7D0D-49C9-A55D-BF120D3230C3}" type="datetime1">
              <a:rPr lang="en-IN" smtClean="0"/>
              <a:t>27-05-2022</a:t>
            </a:fld>
            <a:endParaRPr lang="en-IN"/>
          </a:p>
        </p:txBody>
      </p:sp>
      <p:sp>
        <p:nvSpPr>
          <p:cNvPr id="4" name="Footer Placeholder 3">
            <a:extLst>
              <a:ext uri="{FF2B5EF4-FFF2-40B4-BE49-F238E27FC236}">
                <a16:creationId xmlns:a16="http://schemas.microsoft.com/office/drawing/2014/main" id="{550031B9-446C-4544-8B53-EBFE3A2CC3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52D76E-8DA1-4A64-873B-553E0A68114B}"/>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13892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EB99D-5325-4F9B-A660-C7835593B4B2}"/>
              </a:ext>
            </a:extLst>
          </p:cNvPr>
          <p:cNvSpPr>
            <a:spLocks noGrp="1"/>
          </p:cNvSpPr>
          <p:nvPr>
            <p:ph type="dt" sz="half" idx="10"/>
          </p:nvPr>
        </p:nvSpPr>
        <p:spPr/>
        <p:txBody>
          <a:bodyPr/>
          <a:lstStyle/>
          <a:p>
            <a:fld id="{1EFDCD39-F2CC-4C99-849B-C0E69B42D98F}" type="datetime1">
              <a:rPr lang="en-IN" smtClean="0"/>
              <a:t>27-05-2022</a:t>
            </a:fld>
            <a:endParaRPr lang="en-IN"/>
          </a:p>
        </p:txBody>
      </p:sp>
      <p:sp>
        <p:nvSpPr>
          <p:cNvPr id="3" name="Footer Placeholder 2">
            <a:extLst>
              <a:ext uri="{FF2B5EF4-FFF2-40B4-BE49-F238E27FC236}">
                <a16:creationId xmlns:a16="http://schemas.microsoft.com/office/drawing/2014/main" id="{83FB3E56-3156-41E1-AED7-A668A847A0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D60F2F-78CC-4181-8146-FC97A81F8DA5}"/>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124938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0D06-7BFE-46CF-9B0C-5B9D02CE6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4D46D1-6412-4978-BB5A-8387298CB5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ACC9E5-B4C5-4539-84B2-A98DD190B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35E9F9-E8F2-4C7B-A0BD-441923C1BA80}"/>
              </a:ext>
            </a:extLst>
          </p:cNvPr>
          <p:cNvSpPr>
            <a:spLocks noGrp="1"/>
          </p:cNvSpPr>
          <p:nvPr>
            <p:ph type="dt" sz="half" idx="10"/>
          </p:nvPr>
        </p:nvSpPr>
        <p:spPr/>
        <p:txBody>
          <a:bodyPr/>
          <a:lstStyle/>
          <a:p>
            <a:fld id="{608EE3A2-4505-4FF3-93CE-C6AE9184581B}" type="datetime1">
              <a:rPr lang="en-IN" smtClean="0"/>
              <a:t>27-05-2022</a:t>
            </a:fld>
            <a:endParaRPr lang="en-IN"/>
          </a:p>
        </p:txBody>
      </p:sp>
      <p:sp>
        <p:nvSpPr>
          <p:cNvPr id="6" name="Footer Placeholder 5">
            <a:extLst>
              <a:ext uri="{FF2B5EF4-FFF2-40B4-BE49-F238E27FC236}">
                <a16:creationId xmlns:a16="http://schemas.microsoft.com/office/drawing/2014/main" id="{BEE39E1E-2B03-465B-BD9A-3B59D421BA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4D28B0-E12A-42BF-9E10-BF9B1E0B9662}"/>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2074284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ECF3-E0F4-41BC-8F50-2F721F384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C5FAAC-FB67-49BE-996B-69B0A8A4F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0E15B6-083E-4AF0-BFE4-EB00A814B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CA0EC6-D496-483C-9846-2F996645B326}"/>
              </a:ext>
            </a:extLst>
          </p:cNvPr>
          <p:cNvSpPr>
            <a:spLocks noGrp="1"/>
          </p:cNvSpPr>
          <p:nvPr>
            <p:ph type="dt" sz="half" idx="10"/>
          </p:nvPr>
        </p:nvSpPr>
        <p:spPr/>
        <p:txBody>
          <a:bodyPr/>
          <a:lstStyle/>
          <a:p>
            <a:fld id="{053D0A8B-CA9E-49D1-B301-8E4B0C1D2C23}" type="datetime1">
              <a:rPr lang="en-IN" smtClean="0"/>
              <a:t>27-05-2022</a:t>
            </a:fld>
            <a:endParaRPr lang="en-IN"/>
          </a:p>
        </p:txBody>
      </p:sp>
      <p:sp>
        <p:nvSpPr>
          <p:cNvPr id="6" name="Footer Placeholder 5">
            <a:extLst>
              <a:ext uri="{FF2B5EF4-FFF2-40B4-BE49-F238E27FC236}">
                <a16:creationId xmlns:a16="http://schemas.microsoft.com/office/drawing/2014/main" id="{AD7E6F35-D4B7-45E7-AE96-D43815B49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9AAD26-287D-40DC-985E-00041BC6BFD0}"/>
              </a:ext>
            </a:extLst>
          </p:cNvPr>
          <p:cNvSpPr>
            <a:spLocks noGrp="1"/>
          </p:cNvSpPr>
          <p:nvPr>
            <p:ph type="sldNum" sz="quarter" idx="12"/>
          </p:nvPr>
        </p:nvSpPr>
        <p:spPr/>
        <p:txBody>
          <a:bodyPr/>
          <a:lstStyle/>
          <a:p>
            <a:fld id="{05AA5B7B-6AE4-45D3-9D16-35FC12317CBD}" type="slidenum">
              <a:rPr lang="en-IN" smtClean="0"/>
              <a:t>‹#›</a:t>
            </a:fld>
            <a:endParaRPr lang="en-IN"/>
          </a:p>
        </p:txBody>
      </p:sp>
    </p:spTree>
    <p:extLst>
      <p:ext uri="{BB962C8B-B14F-4D97-AF65-F5344CB8AC3E}">
        <p14:creationId xmlns:p14="http://schemas.microsoft.com/office/powerpoint/2010/main" val="350803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4F0F-E8E1-432E-984E-BC8216F6B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99D894-4F37-4387-ACD1-7DA81F844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334846-B3E6-4F24-85E9-2D3BA0569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156C2-C1C3-42CA-8C06-A5CEBDA887B9}" type="datetime1">
              <a:rPr lang="en-IN" smtClean="0"/>
              <a:t>27-05-2022</a:t>
            </a:fld>
            <a:endParaRPr lang="en-IN"/>
          </a:p>
        </p:txBody>
      </p:sp>
      <p:sp>
        <p:nvSpPr>
          <p:cNvPr id="5" name="Footer Placeholder 4">
            <a:extLst>
              <a:ext uri="{FF2B5EF4-FFF2-40B4-BE49-F238E27FC236}">
                <a16:creationId xmlns:a16="http://schemas.microsoft.com/office/drawing/2014/main" id="{00B1A84C-FAEE-499E-A8F9-1C9159F2D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181BD8-3B0A-4269-BBB0-6DF5E8EA3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A5B7B-6AE4-45D3-9D16-35FC12317CBD}" type="slidenum">
              <a:rPr lang="en-IN" smtClean="0"/>
              <a:t>‹#›</a:t>
            </a:fld>
            <a:endParaRPr lang="en-IN"/>
          </a:p>
        </p:txBody>
      </p:sp>
    </p:spTree>
    <p:extLst>
      <p:ext uri="{BB962C8B-B14F-4D97-AF65-F5344CB8AC3E}">
        <p14:creationId xmlns:p14="http://schemas.microsoft.com/office/powerpoint/2010/main" val="239300143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4096-90C8-4152-B8A8-3270C96B5797}"/>
              </a:ext>
            </a:extLst>
          </p:cNvPr>
          <p:cNvSpPr>
            <a:spLocks noGrp="1"/>
          </p:cNvSpPr>
          <p:nvPr>
            <p:ph type="ctrTitle"/>
          </p:nvPr>
        </p:nvSpPr>
        <p:spPr>
          <a:xfrm>
            <a:off x="1" y="2672179"/>
            <a:ext cx="12191999" cy="3019093"/>
          </a:xfrm>
        </p:spPr>
        <p:txBody>
          <a:bodyPr anchor="ctr">
            <a:normAutofit fontScale="90000"/>
          </a:bodyPr>
          <a:lstStyle/>
          <a:p>
            <a:r>
              <a:rPr lang="en-US" sz="5400" b="1" dirty="0">
                <a:latin typeface="Times New Roman" panose="02020603050405020304" pitchFamily="18" charset="0"/>
                <a:cs typeface="Times New Roman" panose="02020603050405020304" pitchFamily="18" charset="0"/>
              </a:rPr>
              <a:t>Design of Non-Isolated DC-DC Converters for Maximum Power Point Tracking in Stand-Alone Photovoltaic System</a:t>
            </a:r>
            <a:endParaRPr lang="en-IN" sz="54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78E3BB9-3698-4766-A4F4-3608DA196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912" y="0"/>
            <a:ext cx="2908175" cy="2908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83A29A-7FAF-499F-A6A2-577B5B233D0B}"/>
              </a:ext>
            </a:extLst>
          </p:cNvPr>
          <p:cNvSpPr txBox="1"/>
          <p:nvPr/>
        </p:nvSpPr>
        <p:spPr>
          <a:xfrm>
            <a:off x="0" y="5837015"/>
            <a:ext cx="316932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Group – 1</a:t>
            </a:r>
          </a:p>
          <a:p>
            <a:r>
              <a:rPr lang="en-US" dirty="0">
                <a:latin typeface="Times New Roman" panose="02020603050405020304" pitchFamily="18" charset="0"/>
                <a:cs typeface="Times New Roman" panose="02020603050405020304" pitchFamily="18" charset="0"/>
              </a:rPr>
              <a:t>Vishal Kevat (18EEE1029)</a:t>
            </a:r>
          </a:p>
          <a:p>
            <a:r>
              <a:rPr lang="en-US" dirty="0" err="1">
                <a:latin typeface="Times New Roman" panose="02020603050405020304" pitchFamily="18" charset="0"/>
                <a:cs typeface="Times New Roman" panose="02020603050405020304" pitchFamily="18" charset="0"/>
              </a:rPr>
              <a:t>Burri</a:t>
            </a:r>
            <a:r>
              <a:rPr lang="en-US" dirty="0">
                <a:latin typeface="Times New Roman" panose="02020603050405020304" pitchFamily="18" charset="0"/>
                <a:cs typeface="Times New Roman" panose="02020603050405020304" pitchFamily="18" charset="0"/>
              </a:rPr>
              <a:t> Sai Bhargav (18EEE1007)</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AAF360C-104B-459E-B34A-27040C94348A}"/>
              </a:ext>
            </a:extLst>
          </p:cNvPr>
          <p:cNvSpPr txBox="1"/>
          <p:nvPr/>
        </p:nvSpPr>
        <p:spPr>
          <a:xfrm>
            <a:off x="8220722" y="5837015"/>
            <a:ext cx="3971278" cy="923330"/>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EE403 - </a:t>
            </a:r>
            <a:r>
              <a:rPr lang="en-US" dirty="0" err="1">
                <a:latin typeface="Times New Roman" panose="02020603050405020304" pitchFamily="18" charset="0"/>
                <a:cs typeface="Times New Roman" panose="02020603050405020304" pitchFamily="18" charset="0"/>
              </a:rPr>
              <a:t>Programme</a:t>
            </a:r>
            <a:r>
              <a:rPr lang="en-US" dirty="0">
                <a:latin typeface="Times New Roman" panose="02020603050405020304" pitchFamily="18" charset="0"/>
                <a:cs typeface="Times New Roman" panose="02020603050405020304" pitchFamily="18" charset="0"/>
              </a:rPr>
              <a:t> Major Project-1</a:t>
            </a:r>
          </a:p>
          <a:p>
            <a:pPr algn="r"/>
            <a:r>
              <a:rPr lang="en-US" dirty="0">
                <a:latin typeface="Times New Roman" panose="02020603050405020304" pitchFamily="18" charset="0"/>
                <a:cs typeface="Times New Roman" panose="02020603050405020304" pitchFamily="18" charset="0"/>
              </a:rPr>
              <a:t>Guided By –</a:t>
            </a:r>
          </a:p>
          <a:p>
            <a:pPr algn="r"/>
            <a:r>
              <a:rPr lang="en-US" dirty="0">
                <a:latin typeface="Times New Roman" panose="02020603050405020304" pitchFamily="18" charset="0"/>
                <a:cs typeface="Times New Roman" panose="02020603050405020304" pitchFamily="18" charset="0"/>
              </a:rPr>
              <a:t>Dr. Suresh </a:t>
            </a:r>
            <a:r>
              <a:rPr lang="en-US" dirty="0" err="1">
                <a:latin typeface="Times New Roman" panose="02020603050405020304" pitchFamily="18" charset="0"/>
                <a:cs typeface="Times New Roman" panose="02020603050405020304" pitchFamily="18" charset="0"/>
              </a:rPr>
              <a:t>Mikkili</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96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874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PV Characteristics of PV Module</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C2969BCE-C6D8-4460-959B-0DC78246FE14}"/>
              </a:ext>
            </a:extLst>
          </p:cNvPr>
          <p:cNvSpPr>
            <a:spLocks noGrp="1"/>
          </p:cNvSpPr>
          <p:nvPr>
            <p:ph type="sldNum" sz="quarter" idx="12"/>
          </p:nvPr>
        </p:nvSpPr>
        <p:spPr/>
        <p:txBody>
          <a:bodyPr/>
          <a:lstStyle/>
          <a:p>
            <a:fld id="{05AA5B7B-6AE4-45D3-9D16-35FC12317CBD}" type="slidenum">
              <a:rPr lang="en-IN" smtClean="0"/>
              <a:t>10</a:t>
            </a:fld>
            <a:endParaRPr lang="en-IN"/>
          </a:p>
        </p:txBody>
      </p:sp>
      <p:pic>
        <p:nvPicPr>
          <p:cNvPr id="5" name="Picture 4">
            <a:extLst>
              <a:ext uri="{FF2B5EF4-FFF2-40B4-BE49-F238E27FC236}">
                <a16:creationId xmlns:a16="http://schemas.microsoft.com/office/drawing/2014/main" id="{C752AEE5-577C-A3A5-815F-C8B330824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5" y="1685558"/>
            <a:ext cx="6100159" cy="3254107"/>
          </a:xfrm>
          <a:prstGeom prst="rect">
            <a:avLst/>
          </a:prstGeom>
        </p:spPr>
      </p:pic>
      <p:pic>
        <p:nvPicPr>
          <p:cNvPr id="9" name="Picture 8">
            <a:extLst>
              <a:ext uri="{FF2B5EF4-FFF2-40B4-BE49-F238E27FC236}">
                <a16:creationId xmlns:a16="http://schemas.microsoft.com/office/drawing/2014/main" id="{6FD8DF99-BEC7-B1D3-3DAE-ACA031161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5558"/>
            <a:ext cx="6096000" cy="3251888"/>
          </a:xfrm>
          <a:prstGeom prst="rect">
            <a:avLst/>
          </a:prstGeom>
        </p:spPr>
      </p:pic>
      <p:sp>
        <p:nvSpPr>
          <p:cNvPr id="10" name="TextBox 9">
            <a:extLst>
              <a:ext uri="{FF2B5EF4-FFF2-40B4-BE49-F238E27FC236}">
                <a16:creationId xmlns:a16="http://schemas.microsoft.com/office/drawing/2014/main" id="{94A1B734-A0FE-66B4-6AFA-83B6B000C1B8}"/>
              </a:ext>
            </a:extLst>
          </p:cNvPr>
          <p:cNvSpPr txBox="1"/>
          <p:nvPr/>
        </p:nvSpPr>
        <p:spPr>
          <a:xfrm>
            <a:off x="7526815" y="5018553"/>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P-V Characteristics of PV Module</a:t>
            </a:r>
            <a:endParaRPr lang="en-IN"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12695A6-213C-B7A1-89F8-FA0C8C897963}"/>
              </a:ext>
            </a:extLst>
          </p:cNvPr>
          <p:cNvSpPr txBox="1"/>
          <p:nvPr/>
        </p:nvSpPr>
        <p:spPr>
          <a:xfrm>
            <a:off x="1430815" y="5018553"/>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I-V Characteristics of PV Module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486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84EA10A-3431-6C79-BFF7-D4189BD7829F}"/>
              </a:ext>
            </a:extLst>
          </p:cNvPr>
          <p:cNvPicPr>
            <a:picLocks noGrp="1" noChangeAspect="1"/>
          </p:cNvPicPr>
          <p:nvPr>
            <p:ph idx="1"/>
          </p:nvPr>
        </p:nvPicPr>
        <p:blipFill>
          <a:blip r:embed="rId2"/>
          <a:stretch>
            <a:fillRect/>
          </a:stretch>
        </p:blipFill>
        <p:spPr>
          <a:xfrm>
            <a:off x="2718098" y="776259"/>
            <a:ext cx="6621211" cy="6081741"/>
          </a:xfrm>
        </p:spPr>
      </p:pic>
      <p:sp>
        <p:nvSpPr>
          <p:cNvPr id="2" name="Title 1">
            <a:extLst>
              <a:ext uri="{FF2B5EF4-FFF2-40B4-BE49-F238E27FC236}">
                <a16:creationId xmlns:a16="http://schemas.microsoft.com/office/drawing/2014/main" id="{EBB2D2AB-F19E-A740-5DF2-D2CD168477E7}"/>
              </a:ext>
            </a:extLst>
          </p:cNvPr>
          <p:cNvSpPr>
            <a:spLocks noGrp="1"/>
          </p:cNvSpPr>
          <p:nvPr>
            <p:ph type="title"/>
          </p:nvPr>
        </p:nvSpPr>
        <p:spPr>
          <a:xfrm>
            <a:off x="838200" y="136525"/>
            <a:ext cx="10515600" cy="831141"/>
          </a:xfrm>
        </p:spPr>
        <p:txBody>
          <a:bodyPr>
            <a:normAutofit/>
          </a:bodyPr>
          <a:lstStyle/>
          <a:p>
            <a:pPr algn="ctr"/>
            <a:r>
              <a:rPr lang="en-US" dirty="0">
                <a:latin typeface="Times New Roman" panose="02020603050405020304" pitchFamily="18" charset="0"/>
                <a:cs typeface="Times New Roman" panose="02020603050405020304" pitchFamily="18" charset="0"/>
              </a:rPr>
              <a:t>Total-Cross-Tied PV Array Configuration</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CE9282-7CF5-A4E2-1F9C-8024EF393877}"/>
              </a:ext>
            </a:extLst>
          </p:cNvPr>
          <p:cNvSpPr>
            <a:spLocks noGrp="1"/>
          </p:cNvSpPr>
          <p:nvPr>
            <p:ph type="sldNum" sz="quarter" idx="12"/>
          </p:nvPr>
        </p:nvSpPr>
        <p:spPr/>
        <p:txBody>
          <a:bodyPr/>
          <a:lstStyle/>
          <a:p>
            <a:fld id="{05AA5B7B-6AE4-45D3-9D16-35FC12317CBD}" type="slidenum">
              <a:rPr lang="en-IN" smtClean="0"/>
              <a:t>11</a:t>
            </a:fld>
            <a:endParaRPr lang="en-IN"/>
          </a:p>
        </p:txBody>
      </p:sp>
    </p:spTree>
    <p:extLst>
      <p:ext uri="{BB962C8B-B14F-4D97-AF65-F5344CB8AC3E}">
        <p14:creationId xmlns:p14="http://schemas.microsoft.com/office/powerpoint/2010/main" val="148947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D2AB-F19E-A740-5DF2-D2CD168477E7}"/>
              </a:ext>
            </a:extLst>
          </p:cNvPr>
          <p:cNvSpPr>
            <a:spLocks noGrp="1"/>
          </p:cNvSpPr>
          <p:nvPr>
            <p:ph type="title"/>
          </p:nvPr>
        </p:nvSpPr>
        <p:spPr>
          <a:xfrm>
            <a:off x="651399" y="129483"/>
            <a:ext cx="10889202" cy="871307"/>
          </a:xfrm>
        </p:spPr>
        <p:txBody>
          <a:bodyPr>
            <a:normAutofit/>
          </a:bodyPr>
          <a:lstStyle/>
          <a:p>
            <a:pPr algn="ctr"/>
            <a:r>
              <a:rPr lang="en-US" dirty="0">
                <a:latin typeface="Times New Roman" panose="02020603050405020304" pitchFamily="18" charset="0"/>
                <a:cs typeface="Times New Roman" panose="02020603050405020304" pitchFamily="18" charset="0"/>
              </a:rPr>
              <a:t>Partial Shading Conditions on PV Array</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CE9282-7CF5-A4E2-1F9C-8024EF393877}"/>
              </a:ext>
            </a:extLst>
          </p:cNvPr>
          <p:cNvSpPr>
            <a:spLocks noGrp="1"/>
          </p:cNvSpPr>
          <p:nvPr>
            <p:ph type="sldNum" sz="quarter" idx="12"/>
          </p:nvPr>
        </p:nvSpPr>
        <p:spPr/>
        <p:txBody>
          <a:bodyPr/>
          <a:lstStyle/>
          <a:p>
            <a:fld id="{05AA5B7B-6AE4-45D3-9D16-35FC12317CBD}" type="slidenum">
              <a:rPr lang="en-IN" smtClean="0"/>
              <a:t>12</a:t>
            </a:fld>
            <a:endParaRPr lang="en-IN"/>
          </a:p>
        </p:txBody>
      </p:sp>
      <p:pic>
        <p:nvPicPr>
          <p:cNvPr id="10" name="Content Placeholder 9">
            <a:extLst>
              <a:ext uri="{FF2B5EF4-FFF2-40B4-BE49-F238E27FC236}">
                <a16:creationId xmlns:a16="http://schemas.microsoft.com/office/drawing/2014/main" id="{0D052704-2291-6D98-52DA-C7DA8B38F7A1}"/>
              </a:ext>
            </a:extLst>
          </p:cNvPr>
          <p:cNvPicPr>
            <a:picLocks noGrp="1" noChangeAspect="1"/>
          </p:cNvPicPr>
          <p:nvPr>
            <p:ph idx="1"/>
          </p:nvPr>
        </p:nvPicPr>
        <p:blipFill>
          <a:blip r:embed="rId2"/>
          <a:stretch>
            <a:fillRect/>
          </a:stretch>
        </p:blipFill>
        <p:spPr>
          <a:xfrm>
            <a:off x="1131023" y="1046186"/>
            <a:ext cx="3580327" cy="1485089"/>
          </a:xfrm>
        </p:spPr>
      </p:pic>
      <p:pic>
        <p:nvPicPr>
          <p:cNvPr id="8" name="Picture 7">
            <a:extLst>
              <a:ext uri="{FF2B5EF4-FFF2-40B4-BE49-F238E27FC236}">
                <a16:creationId xmlns:a16="http://schemas.microsoft.com/office/drawing/2014/main" id="{3DA6D75E-3AE6-ACF5-67EC-D7D640553CA6}"/>
              </a:ext>
            </a:extLst>
          </p:cNvPr>
          <p:cNvPicPr>
            <a:picLocks noChangeAspect="1"/>
          </p:cNvPicPr>
          <p:nvPr/>
        </p:nvPicPr>
        <p:blipFill>
          <a:blip r:embed="rId3"/>
          <a:stretch>
            <a:fillRect/>
          </a:stretch>
        </p:blipFill>
        <p:spPr>
          <a:xfrm>
            <a:off x="7486204" y="1013760"/>
            <a:ext cx="3574773" cy="1517515"/>
          </a:xfrm>
          <a:prstGeom prst="rect">
            <a:avLst/>
          </a:prstGeom>
        </p:spPr>
      </p:pic>
      <p:pic>
        <p:nvPicPr>
          <p:cNvPr id="16" name="Picture 15">
            <a:extLst>
              <a:ext uri="{FF2B5EF4-FFF2-40B4-BE49-F238E27FC236}">
                <a16:creationId xmlns:a16="http://schemas.microsoft.com/office/drawing/2014/main" id="{0A6D5806-323F-B81C-E03E-22041B281C93}"/>
              </a:ext>
            </a:extLst>
          </p:cNvPr>
          <p:cNvPicPr>
            <a:picLocks noChangeAspect="1"/>
          </p:cNvPicPr>
          <p:nvPr/>
        </p:nvPicPr>
        <p:blipFill>
          <a:blip r:embed="rId4"/>
          <a:stretch>
            <a:fillRect/>
          </a:stretch>
        </p:blipFill>
        <p:spPr>
          <a:xfrm>
            <a:off x="1131022" y="4965992"/>
            <a:ext cx="3573605" cy="1485089"/>
          </a:xfrm>
          <a:prstGeom prst="rect">
            <a:avLst/>
          </a:prstGeom>
        </p:spPr>
      </p:pic>
      <p:pic>
        <p:nvPicPr>
          <p:cNvPr id="18" name="Picture 17">
            <a:extLst>
              <a:ext uri="{FF2B5EF4-FFF2-40B4-BE49-F238E27FC236}">
                <a16:creationId xmlns:a16="http://schemas.microsoft.com/office/drawing/2014/main" id="{6763114F-991B-8BB6-9BEF-66414A9C3D1B}"/>
              </a:ext>
            </a:extLst>
          </p:cNvPr>
          <p:cNvPicPr>
            <a:picLocks noChangeAspect="1"/>
          </p:cNvPicPr>
          <p:nvPr/>
        </p:nvPicPr>
        <p:blipFill>
          <a:blip r:embed="rId5"/>
          <a:stretch>
            <a:fillRect/>
          </a:stretch>
        </p:blipFill>
        <p:spPr>
          <a:xfrm>
            <a:off x="1124301" y="3007619"/>
            <a:ext cx="3580327" cy="1485089"/>
          </a:xfrm>
          <a:prstGeom prst="rect">
            <a:avLst/>
          </a:prstGeom>
        </p:spPr>
      </p:pic>
      <p:pic>
        <p:nvPicPr>
          <p:cNvPr id="20" name="Picture 19">
            <a:extLst>
              <a:ext uri="{FF2B5EF4-FFF2-40B4-BE49-F238E27FC236}">
                <a16:creationId xmlns:a16="http://schemas.microsoft.com/office/drawing/2014/main" id="{12A2CA0C-42F8-4B66-65A1-9C988A59F4A7}"/>
              </a:ext>
            </a:extLst>
          </p:cNvPr>
          <p:cNvPicPr>
            <a:picLocks noChangeAspect="1"/>
          </p:cNvPicPr>
          <p:nvPr/>
        </p:nvPicPr>
        <p:blipFill>
          <a:blip r:embed="rId6"/>
          <a:stretch>
            <a:fillRect/>
          </a:stretch>
        </p:blipFill>
        <p:spPr>
          <a:xfrm>
            <a:off x="5809344" y="2086765"/>
            <a:ext cx="565422" cy="2684470"/>
          </a:xfrm>
          <a:prstGeom prst="rect">
            <a:avLst/>
          </a:prstGeom>
        </p:spPr>
      </p:pic>
      <p:sp>
        <p:nvSpPr>
          <p:cNvPr id="24" name="TextBox 23">
            <a:extLst>
              <a:ext uri="{FF2B5EF4-FFF2-40B4-BE49-F238E27FC236}">
                <a16:creationId xmlns:a16="http://schemas.microsoft.com/office/drawing/2014/main" id="{EE975B90-3CF9-02D3-98FA-9ED2ACD22E08}"/>
              </a:ext>
            </a:extLst>
          </p:cNvPr>
          <p:cNvSpPr txBox="1"/>
          <p:nvPr/>
        </p:nvSpPr>
        <p:spPr>
          <a:xfrm>
            <a:off x="1355517" y="2537971"/>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Center Shading Scenario</a:t>
            </a:r>
            <a:endParaRPr lang="en-IN" sz="1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B9B6443-A430-DC45-C250-15D185B96F18}"/>
              </a:ext>
            </a:extLst>
          </p:cNvPr>
          <p:cNvSpPr txBox="1"/>
          <p:nvPr/>
        </p:nvSpPr>
        <p:spPr>
          <a:xfrm>
            <a:off x="1297279" y="4492708"/>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Diagonal Shading Scenario</a:t>
            </a:r>
            <a:endParaRPr lang="en-IN" sz="1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BF3A49B-75CA-27C5-6A61-AA3A21DBAC83}"/>
              </a:ext>
            </a:extLst>
          </p:cNvPr>
          <p:cNvSpPr txBox="1"/>
          <p:nvPr/>
        </p:nvSpPr>
        <p:spPr>
          <a:xfrm>
            <a:off x="1304001" y="6426859"/>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Random Shading Scenario</a:t>
            </a:r>
            <a:endParaRPr lang="en-IN" sz="1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614389A-EA7B-EE7A-77F5-942116A8259F}"/>
              </a:ext>
            </a:extLst>
          </p:cNvPr>
          <p:cNvSpPr txBox="1"/>
          <p:nvPr/>
        </p:nvSpPr>
        <p:spPr>
          <a:xfrm>
            <a:off x="7769538" y="2537972"/>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Corner Shading Scenario</a:t>
            </a:r>
            <a:endParaRPr lang="en-IN" sz="1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50835A70-22AA-E571-713A-B58F8BF974EC}"/>
              </a:ext>
            </a:extLst>
          </p:cNvPr>
          <p:cNvSpPr txBox="1"/>
          <p:nvPr/>
        </p:nvSpPr>
        <p:spPr>
          <a:xfrm>
            <a:off x="7769538" y="4492708"/>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Frame Shading Scenario</a:t>
            </a:r>
            <a:endParaRPr lang="en-IN"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2A5D3EE-E09E-BB0E-BA6D-632D5797016E}"/>
              </a:ext>
            </a:extLst>
          </p:cNvPr>
          <p:cNvSpPr txBox="1"/>
          <p:nvPr/>
        </p:nvSpPr>
        <p:spPr>
          <a:xfrm>
            <a:off x="7663127" y="6426858"/>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Right Side End Shading Scenario</a:t>
            </a:r>
            <a:endParaRPr lang="en-IN" sz="14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115937A-9DC0-C707-6381-86823E026F3C}"/>
              </a:ext>
            </a:extLst>
          </p:cNvPr>
          <p:cNvSpPr txBox="1"/>
          <p:nvPr/>
        </p:nvSpPr>
        <p:spPr>
          <a:xfrm>
            <a:off x="5337097" y="4781038"/>
            <a:ext cx="153865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Insolation Levels</a:t>
            </a:r>
            <a:endParaRPr lang="en-IN"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E4E465A-B7B5-011A-7783-3F0DAD8D8A91}"/>
              </a:ext>
            </a:extLst>
          </p:cNvPr>
          <p:cNvPicPr>
            <a:picLocks noChangeAspect="1"/>
          </p:cNvPicPr>
          <p:nvPr/>
        </p:nvPicPr>
        <p:blipFill>
          <a:blip r:embed="rId7"/>
          <a:stretch>
            <a:fillRect/>
          </a:stretch>
        </p:blipFill>
        <p:spPr>
          <a:xfrm>
            <a:off x="7482895" y="4965991"/>
            <a:ext cx="3574773" cy="1485089"/>
          </a:xfrm>
          <a:prstGeom prst="rect">
            <a:avLst/>
          </a:prstGeom>
        </p:spPr>
      </p:pic>
      <p:pic>
        <p:nvPicPr>
          <p:cNvPr id="6" name="Picture 5">
            <a:extLst>
              <a:ext uri="{FF2B5EF4-FFF2-40B4-BE49-F238E27FC236}">
                <a16:creationId xmlns:a16="http://schemas.microsoft.com/office/drawing/2014/main" id="{B9A804EF-5894-695C-7F26-68E47D981FB5}"/>
              </a:ext>
            </a:extLst>
          </p:cNvPr>
          <p:cNvPicPr>
            <a:picLocks noChangeAspect="1"/>
          </p:cNvPicPr>
          <p:nvPr/>
        </p:nvPicPr>
        <p:blipFill>
          <a:blip r:embed="rId8"/>
          <a:stretch>
            <a:fillRect/>
          </a:stretch>
        </p:blipFill>
        <p:spPr>
          <a:xfrm>
            <a:off x="7492926" y="3006088"/>
            <a:ext cx="3574773" cy="1485089"/>
          </a:xfrm>
          <a:prstGeom prst="rect">
            <a:avLst/>
          </a:prstGeom>
        </p:spPr>
      </p:pic>
    </p:spTree>
    <p:extLst>
      <p:ext uri="{BB962C8B-B14F-4D97-AF65-F5344CB8AC3E}">
        <p14:creationId xmlns:p14="http://schemas.microsoft.com/office/powerpoint/2010/main" val="1897999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D2AB-F19E-A740-5DF2-D2CD168477E7}"/>
              </a:ext>
            </a:extLst>
          </p:cNvPr>
          <p:cNvSpPr>
            <a:spLocks noGrp="1"/>
          </p:cNvSpPr>
          <p:nvPr>
            <p:ph type="title"/>
          </p:nvPr>
        </p:nvSpPr>
        <p:spPr>
          <a:xfrm>
            <a:off x="0" y="136525"/>
            <a:ext cx="12192000" cy="1346045"/>
          </a:xfrm>
        </p:spPr>
        <p:txBody>
          <a:bodyPr>
            <a:normAutofit/>
          </a:bodyPr>
          <a:lstStyle/>
          <a:p>
            <a:pPr algn="ctr"/>
            <a:r>
              <a:rPr lang="en-US" dirty="0">
                <a:latin typeface="Times New Roman" panose="02020603050405020304" pitchFamily="18" charset="0"/>
                <a:cs typeface="Times New Roman" panose="02020603050405020304" pitchFamily="18" charset="0"/>
              </a:rPr>
              <a:t>PV Characteristics of TCT PV Array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under Partial Shading Conditions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CE9282-7CF5-A4E2-1F9C-8024EF393877}"/>
              </a:ext>
            </a:extLst>
          </p:cNvPr>
          <p:cNvSpPr>
            <a:spLocks noGrp="1"/>
          </p:cNvSpPr>
          <p:nvPr>
            <p:ph type="sldNum" sz="quarter" idx="12"/>
          </p:nvPr>
        </p:nvSpPr>
        <p:spPr/>
        <p:txBody>
          <a:bodyPr/>
          <a:lstStyle/>
          <a:p>
            <a:fld id="{05AA5B7B-6AE4-45D3-9D16-35FC12317CBD}" type="slidenum">
              <a:rPr lang="en-IN" smtClean="0"/>
              <a:t>13</a:t>
            </a:fld>
            <a:endParaRPr lang="en-IN"/>
          </a:p>
        </p:txBody>
      </p:sp>
      <p:pic>
        <p:nvPicPr>
          <p:cNvPr id="7" name="Content Placeholder 6">
            <a:extLst>
              <a:ext uri="{FF2B5EF4-FFF2-40B4-BE49-F238E27FC236}">
                <a16:creationId xmlns:a16="http://schemas.microsoft.com/office/drawing/2014/main" id="{E79FB2AE-F438-B406-D213-087784D968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3600" y="1919762"/>
            <a:ext cx="5965794" cy="3182430"/>
          </a:xfrm>
        </p:spPr>
      </p:pic>
      <p:pic>
        <p:nvPicPr>
          <p:cNvPr id="9" name="Picture 8">
            <a:extLst>
              <a:ext uri="{FF2B5EF4-FFF2-40B4-BE49-F238E27FC236}">
                <a16:creationId xmlns:a16="http://schemas.microsoft.com/office/drawing/2014/main" id="{E8658559-93D2-AB8D-0E15-C5C568375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9762"/>
            <a:ext cx="5965794" cy="3182430"/>
          </a:xfrm>
          <a:prstGeom prst="rect">
            <a:avLst/>
          </a:prstGeom>
        </p:spPr>
      </p:pic>
      <p:sp>
        <p:nvSpPr>
          <p:cNvPr id="12" name="TextBox 11">
            <a:extLst>
              <a:ext uri="{FF2B5EF4-FFF2-40B4-BE49-F238E27FC236}">
                <a16:creationId xmlns:a16="http://schemas.microsoft.com/office/drawing/2014/main" id="{34B61414-5D5F-1CD6-4BCC-AD78E7B41346}"/>
              </a:ext>
            </a:extLst>
          </p:cNvPr>
          <p:cNvSpPr txBox="1"/>
          <p:nvPr/>
        </p:nvSpPr>
        <p:spPr>
          <a:xfrm>
            <a:off x="7163593" y="5267605"/>
            <a:ext cx="423604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P-V Characteristics of TCT PV Array under PSCs</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869B0AB-B3AA-AD9D-A2AA-EA7E90226A70}"/>
              </a:ext>
            </a:extLst>
          </p:cNvPr>
          <p:cNvSpPr txBox="1"/>
          <p:nvPr/>
        </p:nvSpPr>
        <p:spPr>
          <a:xfrm>
            <a:off x="792360" y="5256080"/>
            <a:ext cx="438107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I-V Characteristics of TCT PV Array under PSCs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60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D2AB-F19E-A740-5DF2-D2CD168477E7}"/>
              </a:ext>
            </a:extLst>
          </p:cNvPr>
          <p:cNvSpPr>
            <a:spLocks noGrp="1"/>
          </p:cNvSpPr>
          <p:nvPr>
            <p:ph type="title"/>
          </p:nvPr>
        </p:nvSpPr>
        <p:spPr>
          <a:xfrm>
            <a:off x="0" y="136524"/>
            <a:ext cx="12192000" cy="110792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Global Maximum Power and Number of Local Maximum Power Points under Partial Shading Conditions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CE9282-7CF5-A4E2-1F9C-8024EF393877}"/>
              </a:ext>
            </a:extLst>
          </p:cNvPr>
          <p:cNvSpPr>
            <a:spLocks noGrp="1"/>
          </p:cNvSpPr>
          <p:nvPr>
            <p:ph type="sldNum" sz="quarter" idx="12"/>
          </p:nvPr>
        </p:nvSpPr>
        <p:spPr/>
        <p:txBody>
          <a:bodyPr/>
          <a:lstStyle/>
          <a:p>
            <a:fld id="{05AA5B7B-6AE4-45D3-9D16-35FC12317CBD}" type="slidenum">
              <a:rPr lang="en-IN" smtClean="0"/>
              <a:t>14</a:t>
            </a:fld>
            <a:endParaRPr lang="en-IN"/>
          </a:p>
        </p:txBody>
      </p:sp>
      <p:pic>
        <p:nvPicPr>
          <p:cNvPr id="10" name="Picture 9">
            <a:extLst>
              <a:ext uri="{FF2B5EF4-FFF2-40B4-BE49-F238E27FC236}">
                <a16:creationId xmlns:a16="http://schemas.microsoft.com/office/drawing/2014/main" id="{BF095F6F-25EB-04BA-F121-4BB988C4F72A}"/>
              </a:ext>
            </a:extLst>
          </p:cNvPr>
          <p:cNvPicPr>
            <a:picLocks noChangeAspect="1"/>
          </p:cNvPicPr>
          <p:nvPr/>
        </p:nvPicPr>
        <p:blipFill rotWithShape="1">
          <a:blip r:embed="rId2">
            <a:extLst>
              <a:ext uri="{28A0092B-C50C-407E-A947-70E740481C1C}">
                <a14:useLocalDpi xmlns:a14="http://schemas.microsoft.com/office/drawing/2010/main" val="0"/>
              </a:ext>
            </a:extLst>
          </a:blip>
          <a:srcRect l="19620" r="20532"/>
          <a:stretch/>
        </p:blipFill>
        <p:spPr>
          <a:xfrm>
            <a:off x="7850078" y="1602323"/>
            <a:ext cx="4341922" cy="3870163"/>
          </a:xfrm>
          <a:prstGeom prst="rect">
            <a:avLst/>
          </a:prstGeom>
        </p:spPr>
      </p:pic>
      <p:pic>
        <p:nvPicPr>
          <p:cNvPr id="8" name="Content Placeholder 7">
            <a:extLst>
              <a:ext uri="{FF2B5EF4-FFF2-40B4-BE49-F238E27FC236}">
                <a16:creationId xmlns:a16="http://schemas.microsoft.com/office/drawing/2014/main" id="{3746AD60-E3A9-E37B-8457-5A0BFE7CA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602322"/>
            <a:ext cx="7850078" cy="4187595"/>
          </a:xfrm>
        </p:spPr>
      </p:pic>
      <p:sp>
        <p:nvSpPr>
          <p:cNvPr id="13" name="TextBox 12">
            <a:extLst>
              <a:ext uri="{FF2B5EF4-FFF2-40B4-BE49-F238E27FC236}">
                <a16:creationId xmlns:a16="http://schemas.microsoft.com/office/drawing/2014/main" id="{FD42420D-F592-C948-1513-80F8E86A3A60}"/>
              </a:ext>
            </a:extLst>
          </p:cNvPr>
          <p:cNvSpPr txBox="1"/>
          <p:nvPr/>
        </p:nvSpPr>
        <p:spPr>
          <a:xfrm>
            <a:off x="7985478" y="5967235"/>
            <a:ext cx="407112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Number of Local Maximum Power Points under PSCs</a:t>
            </a:r>
            <a:endParaRPr lang="en-IN"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CCF2ABE-2E5A-8208-50A6-D5AC86666961}"/>
              </a:ext>
            </a:extLst>
          </p:cNvPr>
          <p:cNvSpPr txBox="1"/>
          <p:nvPr/>
        </p:nvSpPr>
        <p:spPr>
          <a:xfrm>
            <a:off x="1337029" y="5967235"/>
            <a:ext cx="517602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Global Maximum Powers of TCT PV Array under PSCs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814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473476" y="136525"/>
            <a:ext cx="11245048" cy="760120"/>
          </a:xfrm>
        </p:spPr>
        <p:txBody>
          <a:bodyPr>
            <a:normAutofit/>
          </a:bodyPr>
          <a:lstStyle/>
          <a:p>
            <a:pPr algn="ctr"/>
            <a:r>
              <a:rPr lang="en-US" dirty="0">
                <a:latin typeface="Times New Roman" panose="02020603050405020304" pitchFamily="18" charset="0"/>
                <a:cs typeface="Times New Roman" panose="02020603050405020304" pitchFamily="18" charset="0"/>
              </a:rPr>
              <a:t>Maximum Power Point Tracking Algorithm</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79227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Perturbation and Observation (P&amp;O)</a:t>
            </a:r>
          </a:p>
          <a:p>
            <a:pPr algn="just"/>
            <a:r>
              <a:rPr lang="en-US" sz="1800" dirty="0">
                <a:latin typeface="Times New Roman" panose="02020603050405020304" pitchFamily="18" charset="0"/>
                <a:cs typeface="Times New Roman" panose="02020603050405020304" pitchFamily="18" charset="0"/>
              </a:rPr>
              <a:t>It works with a perturbation in the voltage and the change in its output power is observed. It need the direction of the perturbation and the corresponding change in power occurred with that perturbation, if the perturbation leads to increase in output power, the voltage is further increased, otherwise the voltage is decreased. The direction is found if </a:t>
            </a:r>
            <a:r>
              <a:rPr lang="en-US" sz="1800" dirty="0" err="1">
                <a:latin typeface="Times New Roman" panose="02020603050405020304" pitchFamily="18" charset="0"/>
                <a:cs typeface="Times New Roman" panose="02020603050405020304" pitchFamily="18" charset="0"/>
              </a:rPr>
              <a:t>dP</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dV</a:t>
            </a:r>
            <a:r>
              <a:rPr lang="en-US" sz="1800" dirty="0">
                <a:latin typeface="Times New Roman" panose="02020603050405020304" pitchFamily="18" charset="0"/>
                <a:cs typeface="Times New Roman" panose="02020603050405020304" pitchFamily="18" charset="0"/>
              </a:rPr>
              <a:t> &gt; 0 then is left of MPP, if </a:t>
            </a:r>
            <a:r>
              <a:rPr lang="en-US" sz="1800" dirty="0" err="1">
                <a:latin typeface="Times New Roman" panose="02020603050405020304" pitchFamily="18" charset="0"/>
                <a:cs typeface="Times New Roman" panose="02020603050405020304" pitchFamily="18" charset="0"/>
              </a:rPr>
              <a:t>dP</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dV</a:t>
            </a:r>
            <a:r>
              <a:rPr lang="en-US" sz="1800" dirty="0">
                <a:latin typeface="Times New Roman" panose="02020603050405020304" pitchFamily="18" charset="0"/>
                <a:cs typeface="Times New Roman" panose="02020603050405020304" pitchFamily="18" charset="0"/>
              </a:rPr>
              <a:t> = 0 then is a MPP and if </a:t>
            </a:r>
            <a:r>
              <a:rPr lang="en-US" sz="1800" dirty="0" err="1">
                <a:latin typeface="Times New Roman" panose="02020603050405020304" pitchFamily="18" charset="0"/>
                <a:cs typeface="Times New Roman" panose="02020603050405020304" pitchFamily="18" charset="0"/>
              </a:rPr>
              <a:t>dP</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dV</a:t>
            </a:r>
            <a:r>
              <a:rPr lang="en-US" sz="1800" dirty="0">
                <a:latin typeface="Times New Roman" panose="02020603050405020304" pitchFamily="18" charset="0"/>
                <a:cs typeface="Times New Roman" panose="02020603050405020304" pitchFamily="18" charset="0"/>
              </a:rPr>
              <a:t> &lt; 0 is right of MPPT.</a:t>
            </a: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A320FBE-5CA3-4BF1-8D1F-1330C10F571B}"/>
              </a:ext>
            </a:extLst>
          </p:cNvPr>
          <p:cNvSpPr>
            <a:spLocks noGrp="1"/>
          </p:cNvSpPr>
          <p:nvPr>
            <p:ph type="sldNum" sz="quarter" idx="12"/>
          </p:nvPr>
        </p:nvSpPr>
        <p:spPr/>
        <p:txBody>
          <a:bodyPr/>
          <a:lstStyle/>
          <a:p>
            <a:fld id="{05AA5B7B-6AE4-45D3-9D16-35FC12317CBD}" type="slidenum">
              <a:rPr lang="en-IN" smtClean="0"/>
              <a:t>15</a:t>
            </a:fld>
            <a:endParaRPr lang="en-IN"/>
          </a:p>
        </p:txBody>
      </p:sp>
      <p:pic>
        <p:nvPicPr>
          <p:cNvPr id="5" name="Picture 4">
            <a:extLst>
              <a:ext uri="{FF2B5EF4-FFF2-40B4-BE49-F238E27FC236}">
                <a16:creationId xmlns:a16="http://schemas.microsoft.com/office/drawing/2014/main" id="{DCC5A413-E88E-41FE-8DC3-459DFAC1F9AD}"/>
              </a:ext>
            </a:extLst>
          </p:cNvPr>
          <p:cNvPicPr>
            <a:picLocks noChangeAspect="1"/>
          </p:cNvPicPr>
          <p:nvPr/>
        </p:nvPicPr>
        <p:blipFill rotWithShape="1">
          <a:blip r:embed="rId2"/>
          <a:srcRect t="3161" b="4162"/>
          <a:stretch/>
        </p:blipFill>
        <p:spPr>
          <a:xfrm>
            <a:off x="1782263" y="2411366"/>
            <a:ext cx="9018091" cy="4310109"/>
          </a:xfrm>
          <a:prstGeom prst="rect">
            <a:avLst/>
          </a:prstGeom>
        </p:spPr>
      </p:pic>
    </p:spTree>
    <p:extLst>
      <p:ext uri="{BB962C8B-B14F-4D97-AF65-F5344CB8AC3E}">
        <p14:creationId xmlns:p14="http://schemas.microsoft.com/office/powerpoint/2010/main" val="260631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Model</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A609F8A0-C08C-4CC7-A7F0-82E18022317E}"/>
              </a:ext>
            </a:extLst>
          </p:cNvPr>
          <p:cNvSpPr>
            <a:spLocks noGrp="1"/>
          </p:cNvSpPr>
          <p:nvPr>
            <p:ph type="sldNum" sz="quarter" idx="12"/>
          </p:nvPr>
        </p:nvSpPr>
        <p:spPr/>
        <p:txBody>
          <a:bodyPr/>
          <a:lstStyle/>
          <a:p>
            <a:fld id="{05AA5B7B-6AE4-45D3-9D16-35FC12317CBD}" type="slidenum">
              <a:rPr lang="en-IN" smtClean="0"/>
              <a:t>16</a:t>
            </a:fld>
            <a:endParaRPr lang="en-IN"/>
          </a:p>
        </p:txBody>
      </p:sp>
      <p:pic>
        <p:nvPicPr>
          <p:cNvPr id="5" name="Picture 4">
            <a:extLst>
              <a:ext uri="{FF2B5EF4-FFF2-40B4-BE49-F238E27FC236}">
                <a16:creationId xmlns:a16="http://schemas.microsoft.com/office/drawing/2014/main" id="{A8177430-16A5-B51D-38C6-1B6BDB49F671}"/>
              </a:ext>
            </a:extLst>
          </p:cNvPr>
          <p:cNvPicPr>
            <a:picLocks noChangeAspect="1"/>
          </p:cNvPicPr>
          <p:nvPr/>
        </p:nvPicPr>
        <p:blipFill>
          <a:blip r:embed="rId2"/>
          <a:stretch>
            <a:fillRect/>
          </a:stretch>
        </p:blipFill>
        <p:spPr>
          <a:xfrm>
            <a:off x="0" y="969799"/>
            <a:ext cx="12192000" cy="4918401"/>
          </a:xfrm>
          <a:prstGeom prst="rect">
            <a:avLst/>
          </a:prstGeom>
        </p:spPr>
      </p:pic>
    </p:spTree>
    <p:extLst>
      <p:ext uri="{BB962C8B-B14F-4D97-AF65-F5344CB8AC3E}">
        <p14:creationId xmlns:p14="http://schemas.microsoft.com/office/powerpoint/2010/main" val="281787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Boost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Center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17</a:t>
            </a:fld>
            <a:endParaRPr lang="en-IN"/>
          </a:p>
        </p:txBody>
      </p:sp>
      <p:pic>
        <p:nvPicPr>
          <p:cNvPr id="16" name="Picture 15">
            <a:extLst>
              <a:ext uri="{FF2B5EF4-FFF2-40B4-BE49-F238E27FC236}">
                <a16:creationId xmlns:a16="http://schemas.microsoft.com/office/drawing/2014/main" id="{BE70D08B-3EB3-4710-277C-39DA41C4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601" y="4168570"/>
            <a:ext cx="4007953" cy="2689429"/>
          </a:xfrm>
          <a:prstGeom prst="rect">
            <a:avLst/>
          </a:prstGeom>
        </p:spPr>
      </p:pic>
      <p:pic>
        <p:nvPicPr>
          <p:cNvPr id="19" name="Picture 18">
            <a:extLst>
              <a:ext uri="{FF2B5EF4-FFF2-40B4-BE49-F238E27FC236}">
                <a16:creationId xmlns:a16="http://schemas.microsoft.com/office/drawing/2014/main" id="{68B3E89F-15D3-5186-36AA-A54582D74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446" y="4168571"/>
            <a:ext cx="4007953" cy="2689429"/>
          </a:xfrm>
          <a:prstGeom prst="rect">
            <a:avLst/>
          </a:prstGeom>
        </p:spPr>
      </p:pic>
      <p:pic>
        <p:nvPicPr>
          <p:cNvPr id="23" name="Picture 22">
            <a:extLst>
              <a:ext uri="{FF2B5EF4-FFF2-40B4-BE49-F238E27FC236}">
                <a16:creationId xmlns:a16="http://schemas.microsoft.com/office/drawing/2014/main" id="{8CE5202D-8CAB-9E21-1EBF-5C428AD2C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01" y="1400228"/>
            <a:ext cx="4007953" cy="2689429"/>
          </a:xfrm>
          <a:prstGeom prst="rect">
            <a:avLst/>
          </a:prstGeom>
        </p:spPr>
      </p:pic>
      <p:pic>
        <p:nvPicPr>
          <p:cNvPr id="26" name="Picture 25">
            <a:extLst>
              <a:ext uri="{FF2B5EF4-FFF2-40B4-BE49-F238E27FC236}">
                <a16:creationId xmlns:a16="http://schemas.microsoft.com/office/drawing/2014/main" id="{22FFD29E-4492-3433-7AEA-B3CA62961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5447" y="1400229"/>
            <a:ext cx="4007953" cy="2689429"/>
          </a:xfrm>
          <a:prstGeom prst="rect">
            <a:avLst/>
          </a:prstGeom>
        </p:spPr>
      </p:pic>
    </p:spTree>
    <p:extLst>
      <p:ext uri="{BB962C8B-B14F-4D97-AF65-F5344CB8AC3E}">
        <p14:creationId xmlns:p14="http://schemas.microsoft.com/office/powerpoint/2010/main" val="373397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Buck-Boost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Corner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18</a:t>
            </a:fld>
            <a:endParaRPr lang="en-IN"/>
          </a:p>
        </p:txBody>
      </p:sp>
      <p:pic>
        <p:nvPicPr>
          <p:cNvPr id="5" name="Picture 4">
            <a:extLst>
              <a:ext uri="{FF2B5EF4-FFF2-40B4-BE49-F238E27FC236}">
                <a16:creationId xmlns:a16="http://schemas.microsoft.com/office/drawing/2014/main" id="{29F7F6ED-EB46-73BB-8023-91A666291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613" y="4168571"/>
            <a:ext cx="4007954" cy="2689429"/>
          </a:xfrm>
          <a:prstGeom prst="rect">
            <a:avLst/>
          </a:prstGeom>
        </p:spPr>
      </p:pic>
      <p:pic>
        <p:nvPicPr>
          <p:cNvPr id="8" name="Picture 7">
            <a:extLst>
              <a:ext uri="{FF2B5EF4-FFF2-40B4-BE49-F238E27FC236}">
                <a16:creationId xmlns:a16="http://schemas.microsoft.com/office/drawing/2014/main" id="{0A09DAB8-59D4-61F0-847D-FD50EA0C0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337" y="4150054"/>
            <a:ext cx="4007954" cy="2689429"/>
          </a:xfrm>
          <a:prstGeom prst="rect">
            <a:avLst/>
          </a:prstGeom>
        </p:spPr>
      </p:pic>
      <p:pic>
        <p:nvPicPr>
          <p:cNvPr id="10" name="Picture 9">
            <a:extLst>
              <a:ext uri="{FF2B5EF4-FFF2-40B4-BE49-F238E27FC236}">
                <a16:creationId xmlns:a16="http://schemas.microsoft.com/office/drawing/2014/main" id="{79E81013-6FA1-8E76-2084-0CCF635FA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613" y="1411927"/>
            <a:ext cx="4007954" cy="2689429"/>
          </a:xfrm>
          <a:prstGeom prst="rect">
            <a:avLst/>
          </a:prstGeom>
        </p:spPr>
      </p:pic>
      <p:pic>
        <p:nvPicPr>
          <p:cNvPr id="12" name="Picture 11">
            <a:extLst>
              <a:ext uri="{FF2B5EF4-FFF2-40B4-BE49-F238E27FC236}">
                <a16:creationId xmlns:a16="http://schemas.microsoft.com/office/drawing/2014/main" id="{59D75927-F5DB-6673-297A-0282C32EF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435" y="1411928"/>
            <a:ext cx="4007954" cy="2689429"/>
          </a:xfrm>
          <a:prstGeom prst="rect">
            <a:avLst/>
          </a:prstGeom>
        </p:spPr>
      </p:pic>
    </p:spTree>
    <p:extLst>
      <p:ext uri="{BB962C8B-B14F-4D97-AF65-F5344CB8AC3E}">
        <p14:creationId xmlns:p14="http://schemas.microsoft.com/office/powerpoint/2010/main" val="1344721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Cuk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Diagonal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19</a:t>
            </a:fld>
            <a:endParaRPr lang="en-IN"/>
          </a:p>
        </p:txBody>
      </p:sp>
      <p:pic>
        <p:nvPicPr>
          <p:cNvPr id="7" name="Picture 6">
            <a:extLst>
              <a:ext uri="{FF2B5EF4-FFF2-40B4-BE49-F238E27FC236}">
                <a16:creationId xmlns:a16="http://schemas.microsoft.com/office/drawing/2014/main" id="{66535766-285C-A276-155D-E49E3C9D0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460" y="4168573"/>
            <a:ext cx="4007951" cy="2689427"/>
          </a:xfrm>
          <a:prstGeom prst="rect">
            <a:avLst/>
          </a:prstGeom>
        </p:spPr>
      </p:pic>
      <p:pic>
        <p:nvPicPr>
          <p:cNvPr id="11" name="Picture 10">
            <a:extLst>
              <a:ext uri="{FF2B5EF4-FFF2-40B4-BE49-F238E27FC236}">
                <a16:creationId xmlns:a16="http://schemas.microsoft.com/office/drawing/2014/main" id="{1A80A6AC-213F-CD08-C619-86D6E2AFB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87" y="4168573"/>
            <a:ext cx="4007952" cy="2689428"/>
          </a:xfrm>
          <a:prstGeom prst="rect">
            <a:avLst/>
          </a:prstGeom>
        </p:spPr>
      </p:pic>
      <p:pic>
        <p:nvPicPr>
          <p:cNvPr id="14" name="Picture 13">
            <a:extLst>
              <a:ext uri="{FF2B5EF4-FFF2-40B4-BE49-F238E27FC236}">
                <a16:creationId xmlns:a16="http://schemas.microsoft.com/office/drawing/2014/main" id="{83E891F4-C26B-3C62-ACD2-556BFEC02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8457" y="1470516"/>
            <a:ext cx="4007954" cy="2689429"/>
          </a:xfrm>
          <a:prstGeom prst="rect">
            <a:avLst/>
          </a:prstGeom>
        </p:spPr>
      </p:pic>
      <p:pic>
        <p:nvPicPr>
          <p:cNvPr id="16" name="Picture 15">
            <a:extLst>
              <a:ext uri="{FF2B5EF4-FFF2-40B4-BE49-F238E27FC236}">
                <a16:creationId xmlns:a16="http://schemas.microsoft.com/office/drawing/2014/main" id="{BF8ABA6C-67FC-B6D6-F6CF-AAB730007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587" y="1470516"/>
            <a:ext cx="4007954" cy="2689429"/>
          </a:xfrm>
          <a:prstGeom prst="rect">
            <a:avLst/>
          </a:prstGeom>
        </p:spPr>
      </p:pic>
    </p:spTree>
    <p:extLst>
      <p:ext uri="{BB962C8B-B14F-4D97-AF65-F5344CB8AC3E}">
        <p14:creationId xmlns:p14="http://schemas.microsoft.com/office/powerpoint/2010/main" val="2489762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rapid increase in the demand for electricity and the recent change in the environmental conditions such as global warming led to a need for a new source of energy that is cheaper and sustainable. Solar energy has offered promising results in the quest of finding the solution to the problem.</a:t>
            </a:r>
          </a:p>
          <a:p>
            <a:pPr marL="342900" indent="-34290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Photovoltaic system mainly consist of three parts: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Solar Panels or Module (solar irradiation energy to electric energy),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interface part or desire Power section, to manages and induces electric energy obtained from PV system which are designed proportion to need of consumer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Third one is Electric Load </a:t>
            </a:r>
          </a:p>
          <a:p>
            <a:pPr marL="342900" indent="-3429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pic>
        <p:nvPicPr>
          <p:cNvPr id="2053" name="Picture 5">
            <a:extLst>
              <a:ext uri="{FF2B5EF4-FFF2-40B4-BE49-F238E27FC236}">
                <a16:creationId xmlns:a16="http://schemas.microsoft.com/office/drawing/2014/main" id="{154974B5-5D4E-4892-B08F-B9C0CF79D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830" y="3354287"/>
            <a:ext cx="5494338" cy="329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6312000-6029-49BD-8596-F8E84A789E5C}"/>
              </a:ext>
            </a:extLst>
          </p:cNvPr>
          <p:cNvSpPr txBox="1"/>
          <p:nvPr/>
        </p:nvSpPr>
        <p:spPr>
          <a:xfrm>
            <a:off x="3042080" y="6562399"/>
            <a:ext cx="610783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Solar PV integrated system with DC–DC converters fed to various loads</a:t>
            </a:r>
            <a:endParaRPr lang="en-IN"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92487C9-8F59-4CEB-BD46-26DC9DE01AC5}"/>
              </a:ext>
            </a:extLst>
          </p:cNvPr>
          <p:cNvSpPr>
            <a:spLocks noGrp="1"/>
          </p:cNvSpPr>
          <p:nvPr>
            <p:ph type="sldNum" sz="quarter" idx="12"/>
          </p:nvPr>
        </p:nvSpPr>
        <p:spPr/>
        <p:txBody>
          <a:bodyPr/>
          <a:lstStyle/>
          <a:p>
            <a:fld id="{05AA5B7B-6AE4-45D3-9D16-35FC12317CBD}" type="slidenum">
              <a:rPr lang="en-IN" smtClean="0"/>
              <a:t>2</a:t>
            </a:fld>
            <a:endParaRPr lang="en-IN"/>
          </a:p>
        </p:txBody>
      </p:sp>
    </p:spTree>
    <p:extLst>
      <p:ext uri="{BB962C8B-B14F-4D97-AF65-F5344CB8AC3E}">
        <p14:creationId xmlns:p14="http://schemas.microsoft.com/office/powerpoint/2010/main" val="1873479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SEPIC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Frame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20</a:t>
            </a:fld>
            <a:endParaRPr lang="en-IN"/>
          </a:p>
        </p:txBody>
      </p:sp>
      <p:pic>
        <p:nvPicPr>
          <p:cNvPr id="5" name="Picture 4">
            <a:extLst>
              <a:ext uri="{FF2B5EF4-FFF2-40B4-BE49-F238E27FC236}">
                <a16:creationId xmlns:a16="http://schemas.microsoft.com/office/drawing/2014/main" id="{A2D9AF60-25D8-7664-974C-ADAE6E31D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564" y="4168571"/>
            <a:ext cx="4007953" cy="2689429"/>
          </a:xfrm>
          <a:prstGeom prst="rect">
            <a:avLst/>
          </a:prstGeom>
        </p:spPr>
      </p:pic>
      <p:pic>
        <p:nvPicPr>
          <p:cNvPr id="9" name="Picture 8">
            <a:extLst>
              <a:ext uri="{FF2B5EF4-FFF2-40B4-BE49-F238E27FC236}">
                <a16:creationId xmlns:a16="http://schemas.microsoft.com/office/drawing/2014/main" id="{72EF7BE2-7C50-5011-C060-2D8EC74CE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483" y="4181570"/>
            <a:ext cx="4007953" cy="2689429"/>
          </a:xfrm>
          <a:prstGeom prst="rect">
            <a:avLst/>
          </a:prstGeom>
        </p:spPr>
      </p:pic>
      <p:pic>
        <p:nvPicPr>
          <p:cNvPr id="12" name="Picture 11">
            <a:extLst>
              <a:ext uri="{FF2B5EF4-FFF2-40B4-BE49-F238E27FC236}">
                <a16:creationId xmlns:a16="http://schemas.microsoft.com/office/drawing/2014/main" id="{4070E6F0-F4C4-C4D0-20D0-002803C65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564" y="1492141"/>
            <a:ext cx="4007954" cy="2689429"/>
          </a:xfrm>
          <a:prstGeom prst="rect">
            <a:avLst/>
          </a:prstGeom>
        </p:spPr>
      </p:pic>
      <p:pic>
        <p:nvPicPr>
          <p:cNvPr id="15" name="Picture 14">
            <a:extLst>
              <a:ext uri="{FF2B5EF4-FFF2-40B4-BE49-F238E27FC236}">
                <a16:creationId xmlns:a16="http://schemas.microsoft.com/office/drawing/2014/main" id="{898ADC9D-56CB-B154-8619-1532C2C12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482" y="1492141"/>
            <a:ext cx="4007954" cy="2689429"/>
          </a:xfrm>
          <a:prstGeom prst="rect">
            <a:avLst/>
          </a:prstGeom>
        </p:spPr>
      </p:pic>
    </p:spTree>
    <p:extLst>
      <p:ext uri="{BB962C8B-B14F-4D97-AF65-F5344CB8AC3E}">
        <p14:creationId xmlns:p14="http://schemas.microsoft.com/office/powerpoint/2010/main" val="168495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Zeta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Random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21</a:t>
            </a:fld>
            <a:endParaRPr lang="en-IN"/>
          </a:p>
        </p:txBody>
      </p:sp>
      <p:pic>
        <p:nvPicPr>
          <p:cNvPr id="18" name="Picture 17">
            <a:extLst>
              <a:ext uri="{FF2B5EF4-FFF2-40B4-BE49-F238E27FC236}">
                <a16:creationId xmlns:a16="http://schemas.microsoft.com/office/drawing/2014/main" id="{E7E38425-2338-6DD0-6EF2-3AE8630C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692" y="4157872"/>
            <a:ext cx="4007954" cy="2689429"/>
          </a:xfrm>
          <a:prstGeom prst="rect">
            <a:avLst/>
          </a:prstGeom>
        </p:spPr>
      </p:pic>
      <p:pic>
        <p:nvPicPr>
          <p:cNvPr id="20" name="Picture 19">
            <a:extLst>
              <a:ext uri="{FF2B5EF4-FFF2-40B4-BE49-F238E27FC236}">
                <a16:creationId xmlns:a16="http://schemas.microsoft.com/office/drawing/2014/main" id="{55C250F1-F8AF-F43E-FB41-92D788826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473" y="4157873"/>
            <a:ext cx="4007951" cy="2689427"/>
          </a:xfrm>
          <a:prstGeom prst="rect">
            <a:avLst/>
          </a:prstGeom>
        </p:spPr>
      </p:pic>
      <p:pic>
        <p:nvPicPr>
          <p:cNvPr id="22" name="Picture 21">
            <a:extLst>
              <a:ext uri="{FF2B5EF4-FFF2-40B4-BE49-F238E27FC236}">
                <a16:creationId xmlns:a16="http://schemas.microsoft.com/office/drawing/2014/main" id="{061875B1-FC63-9F7D-E12E-ED7AA672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94" y="1468444"/>
            <a:ext cx="4007952" cy="2689428"/>
          </a:xfrm>
          <a:prstGeom prst="rect">
            <a:avLst/>
          </a:prstGeom>
        </p:spPr>
      </p:pic>
      <p:pic>
        <p:nvPicPr>
          <p:cNvPr id="24" name="Picture 23">
            <a:extLst>
              <a:ext uri="{FF2B5EF4-FFF2-40B4-BE49-F238E27FC236}">
                <a16:creationId xmlns:a16="http://schemas.microsoft.com/office/drawing/2014/main" id="{C0E26165-86F3-AA8B-CC80-DC3810329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470" y="1468444"/>
            <a:ext cx="4007954" cy="2689429"/>
          </a:xfrm>
          <a:prstGeom prst="rect">
            <a:avLst/>
          </a:prstGeom>
        </p:spPr>
      </p:pic>
    </p:spTree>
    <p:extLst>
      <p:ext uri="{BB962C8B-B14F-4D97-AF65-F5344CB8AC3E}">
        <p14:creationId xmlns:p14="http://schemas.microsoft.com/office/powerpoint/2010/main" val="60442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Super-Lift Luo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Random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22</a:t>
            </a:fld>
            <a:endParaRPr lang="en-IN"/>
          </a:p>
        </p:txBody>
      </p:sp>
      <p:pic>
        <p:nvPicPr>
          <p:cNvPr id="5" name="Picture 4">
            <a:extLst>
              <a:ext uri="{FF2B5EF4-FFF2-40B4-BE49-F238E27FC236}">
                <a16:creationId xmlns:a16="http://schemas.microsoft.com/office/drawing/2014/main" id="{503F6E5A-A256-F3AA-6BE1-A1A1B03AA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579" y="4168571"/>
            <a:ext cx="4007954" cy="2689429"/>
          </a:xfrm>
          <a:prstGeom prst="rect">
            <a:avLst/>
          </a:prstGeom>
        </p:spPr>
      </p:pic>
      <p:pic>
        <p:nvPicPr>
          <p:cNvPr id="8" name="Picture 7">
            <a:extLst>
              <a:ext uri="{FF2B5EF4-FFF2-40B4-BE49-F238E27FC236}">
                <a16:creationId xmlns:a16="http://schemas.microsoft.com/office/drawing/2014/main" id="{22D6978B-1602-E87E-04EF-5CD9C9F9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469" y="4143638"/>
            <a:ext cx="4007954" cy="2689429"/>
          </a:xfrm>
          <a:prstGeom prst="rect">
            <a:avLst/>
          </a:prstGeom>
        </p:spPr>
      </p:pic>
      <p:pic>
        <p:nvPicPr>
          <p:cNvPr id="10" name="Picture 9">
            <a:extLst>
              <a:ext uri="{FF2B5EF4-FFF2-40B4-BE49-F238E27FC236}">
                <a16:creationId xmlns:a16="http://schemas.microsoft.com/office/drawing/2014/main" id="{0AB47DFF-5A36-9545-83E8-2ED0843CE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135" y="1479142"/>
            <a:ext cx="4007953" cy="2689429"/>
          </a:xfrm>
          <a:prstGeom prst="rect">
            <a:avLst/>
          </a:prstGeom>
        </p:spPr>
      </p:pic>
      <p:pic>
        <p:nvPicPr>
          <p:cNvPr id="12" name="Picture 11">
            <a:extLst>
              <a:ext uri="{FF2B5EF4-FFF2-40B4-BE49-F238E27FC236}">
                <a16:creationId xmlns:a16="http://schemas.microsoft.com/office/drawing/2014/main" id="{FB777D01-8554-B461-0F45-F921382DD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471" y="1454210"/>
            <a:ext cx="4007952" cy="2689428"/>
          </a:xfrm>
          <a:prstGeom prst="rect">
            <a:avLst/>
          </a:prstGeom>
        </p:spPr>
      </p:pic>
    </p:spTree>
    <p:extLst>
      <p:ext uri="{BB962C8B-B14F-4D97-AF65-F5344CB8AC3E}">
        <p14:creationId xmlns:p14="http://schemas.microsoft.com/office/powerpoint/2010/main" val="51930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Simulation Results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Input and Output Power and Voltage </a:t>
            </a:r>
            <a:r>
              <a:rPr lang="en-US" sz="1800" dirty="0">
                <a:solidFill>
                  <a:srgbClr val="FF0000"/>
                </a:solidFill>
                <a:latin typeface="Times New Roman" panose="02020603050405020304" pitchFamily="18" charset="0"/>
                <a:cs typeface="Times New Roman" panose="02020603050405020304" pitchFamily="18" charset="0"/>
              </a:rPr>
              <a:t>Ultra-Lift Luo Converter </a:t>
            </a:r>
            <a:r>
              <a:rPr lang="en-US" sz="1800" dirty="0">
                <a:latin typeface="Times New Roman" panose="02020603050405020304" pitchFamily="18" charset="0"/>
                <a:cs typeface="Times New Roman" panose="02020603050405020304" pitchFamily="18" charset="0"/>
              </a:rPr>
              <a:t>under </a:t>
            </a:r>
            <a:r>
              <a:rPr lang="en-US" sz="1800" dirty="0">
                <a:solidFill>
                  <a:srgbClr val="00B050"/>
                </a:solidFill>
                <a:latin typeface="Times New Roman" panose="02020603050405020304" pitchFamily="18" charset="0"/>
                <a:cs typeface="Times New Roman" panose="02020603050405020304" pitchFamily="18" charset="0"/>
              </a:rPr>
              <a:t>Uniform Shading Scenario</a:t>
            </a:r>
            <a:endParaRPr lang="en-US" sz="1800" i="1" dirty="0">
              <a:solidFill>
                <a:srgbClr val="00B05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23</a:t>
            </a:fld>
            <a:endParaRPr lang="en-IN"/>
          </a:p>
        </p:txBody>
      </p:sp>
      <p:pic>
        <p:nvPicPr>
          <p:cNvPr id="7" name="Picture 6">
            <a:extLst>
              <a:ext uri="{FF2B5EF4-FFF2-40B4-BE49-F238E27FC236}">
                <a16:creationId xmlns:a16="http://schemas.microsoft.com/office/drawing/2014/main" id="{1D448D2C-7CED-591F-C3F9-D91038165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912" y="4162229"/>
            <a:ext cx="4007952" cy="2689428"/>
          </a:xfrm>
          <a:prstGeom prst="rect">
            <a:avLst/>
          </a:prstGeom>
        </p:spPr>
      </p:pic>
      <p:pic>
        <p:nvPicPr>
          <p:cNvPr id="11" name="Picture 10">
            <a:extLst>
              <a:ext uri="{FF2B5EF4-FFF2-40B4-BE49-F238E27FC236}">
                <a16:creationId xmlns:a16="http://schemas.microsoft.com/office/drawing/2014/main" id="{F0FDBA02-1CA1-72F3-AF10-0363EA9D5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136" y="4162229"/>
            <a:ext cx="4007952" cy="2689428"/>
          </a:xfrm>
          <a:prstGeom prst="rect">
            <a:avLst/>
          </a:prstGeom>
        </p:spPr>
      </p:pic>
      <p:pic>
        <p:nvPicPr>
          <p:cNvPr id="14" name="Picture 13">
            <a:extLst>
              <a:ext uri="{FF2B5EF4-FFF2-40B4-BE49-F238E27FC236}">
                <a16:creationId xmlns:a16="http://schemas.microsoft.com/office/drawing/2014/main" id="{BCC17FED-C103-5BD0-E3A1-3B6C0B325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912" y="1472801"/>
            <a:ext cx="4007952" cy="2689428"/>
          </a:xfrm>
          <a:prstGeom prst="rect">
            <a:avLst/>
          </a:prstGeom>
        </p:spPr>
      </p:pic>
      <p:pic>
        <p:nvPicPr>
          <p:cNvPr id="16" name="Picture 15">
            <a:extLst>
              <a:ext uri="{FF2B5EF4-FFF2-40B4-BE49-F238E27FC236}">
                <a16:creationId xmlns:a16="http://schemas.microsoft.com/office/drawing/2014/main" id="{C7E7C790-D207-459D-BDA5-7E48EE3F4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136" y="1472801"/>
            <a:ext cx="4007952" cy="2689428"/>
          </a:xfrm>
          <a:prstGeom prst="rect">
            <a:avLst/>
          </a:prstGeom>
        </p:spPr>
      </p:pic>
    </p:spTree>
    <p:extLst>
      <p:ext uri="{BB962C8B-B14F-4D97-AF65-F5344CB8AC3E}">
        <p14:creationId xmlns:p14="http://schemas.microsoft.com/office/powerpoint/2010/main" val="334051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238D72-511B-0133-B5BF-F52219B8F903}"/>
              </a:ext>
            </a:extLst>
          </p:cNvPr>
          <p:cNvSpPr>
            <a:spLocks noGrp="1"/>
          </p:cNvSpPr>
          <p:nvPr>
            <p:ph type="title"/>
          </p:nvPr>
        </p:nvSpPr>
        <p:spPr/>
        <p:txBody>
          <a:bodyPr/>
          <a:lstStyle/>
          <a:p>
            <a:endParaRPr lang="en-IN"/>
          </a:p>
        </p:txBody>
      </p:sp>
      <p:pic>
        <p:nvPicPr>
          <p:cNvPr id="12" name="Picture 11">
            <a:extLst>
              <a:ext uri="{FF2B5EF4-FFF2-40B4-BE49-F238E27FC236}">
                <a16:creationId xmlns:a16="http://schemas.microsoft.com/office/drawing/2014/main" id="{ED5280FB-1C0E-0599-BE6A-FE7715A5DD0D}"/>
              </a:ext>
            </a:extLst>
          </p:cNvPr>
          <p:cNvPicPr>
            <a:picLocks noChangeAspect="1"/>
          </p:cNvPicPr>
          <p:nvPr/>
        </p:nvPicPr>
        <p:blipFill>
          <a:blip r:embed="rId2"/>
          <a:stretch>
            <a:fillRect/>
          </a:stretch>
        </p:blipFill>
        <p:spPr>
          <a:xfrm>
            <a:off x="0" y="226017"/>
            <a:ext cx="12192000" cy="6405966"/>
          </a:xfrm>
          <a:prstGeom prst="rect">
            <a:avLst/>
          </a:prstGeom>
        </p:spPr>
      </p:pic>
    </p:spTree>
    <p:extLst>
      <p:ext uri="{BB962C8B-B14F-4D97-AF65-F5344CB8AC3E}">
        <p14:creationId xmlns:p14="http://schemas.microsoft.com/office/powerpoint/2010/main" val="418668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DBD601-2558-B509-5456-B32DD712B6F0}"/>
              </a:ext>
            </a:extLst>
          </p:cNvPr>
          <p:cNvSpPr>
            <a:spLocks noGrp="1"/>
          </p:cNvSpPr>
          <p:nvPr>
            <p:ph type="title"/>
          </p:nvPr>
        </p:nvSpPr>
        <p:spPr/>
        <p:txBody>
          <a:bodyPr/>
          <a:lstStyle/>
          <a:p>
            <a:endParaRPr lang="en-IN"/>
          </a:p>
        </p:txBody>
      </p:sp>
      <p:pic>
        <p:nvPicPr>
          <p:cNvPr id="13" name="Picture 12">
            <a:extLst>
              <a:ext uri="{FF2B5EF4-FFF2-40B4-BE49-F238E27FC236}">
                <a16:creationId xmlns:a16="http://schemas.microsoft.com/office/drawing/2014/main" id="{D49594ED-DF94-C916-9396-154F49BBD9DE}"/>
              </a:ext>
            </a:extLst>
          </p:cNvPr>
          <p:cNvPicPr>
            <a:picLocks noChangeAspect="1"/>
          </p:cNvPicPr>
          <p:nvPr/>
        </p:nvPicPr>
        <p:blipFill>
          <a:blip r:embed="rId2"/>
          <a:stretch>
            <a:fillRect/>
          </a:stretch>
        </p:blipFill>
        <p:spPr>
          <a:xfrm>
            <a:off x="0" y="186447"/>
            <a:ext cx="12192000" cy="6485106"/>
          </a:xfrm>
          <a:prstGeom prst="rect">
            <a:avLst/>
          </a:prstGeom>
        </p:spPr>
      </p:pic>
    </p:spTree>
    <p:extLst>
      <p:ext uri="{BB962C8B-B14F-4D97-AF65-F5344CB8AC3E}">
        <p14:creationId xmlns:p14="http://schemas.microsoft.com/office/powerpoint/2010/main" val="2684326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7926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investigated the performance of Total-Cross-Tied (TCT) PV array using </a:t>
            </a:r>
            <a:r>
              <a:rPr lang="en-US" sz="1800" dirty="0" err="1">
                <a:latin typeface="Times New Roman" panose="02020603050405020304" pitchFamily="18" charset="0"/>
                <a:cs typeface="Times New Roman" panose="02020603050405020304" pitchFamily="18" charset="0"/>
              </a:rPr>
              <a:t>Matlab</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Simulimk</a:t>
            </a:r>
            <a:r>
              <a:rPr lang="en-US" sz="1800" dirty="0">
                <a:latin typeface="Times New Roman" panose="02020603050405020304" pitchFamily="18" charset="0"/>
                <a:cs typeface="Times New Roman" panose="02020603050405020304" pitchFamily="18" charset="0"/>
              </a:rPr>
              <a:t> for different partial shading scenarios.</a:t>
            </a:r>
          </a:p>
          <a:p>
            <a:pPr marL="285750" indent="-285750"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rPr>
              <a:t>For Stand-Alone PV system, we used the conventional non-isolated DC-DC converters such as Boost, Buck-Boost, Cuk, SEPIC and Zeta converter and High Gain non-isolated DC-DC converters such as Positive-Output Super-Lift Luo converter and Ultra-Lift Luo converter.</a:t>
            </a:r>
          </a:p>
          <a:p>
            <a:pPr algn="just">
              <a:lnSpc>
                <a:spcPct val="150000"/>
              </a:lnSpc>
            </a:pPr>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partial shading conditions, the Boost converter and Super-Lift Luo converter outperform all other converters. The output power fluctuations and ripple in the output voltage were less noticeable in these converters. These converters achieve the maximum power point faster than other converters. The Luo converter has the lowest duty ratio at the MPP, followed by the boost converter, implying that the switch in these converters will be less stressed.</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26</a:t>
            </a:fld>
            <a:endParaRPr lang="en-IN"/>
          </a:p>
        </p:txBody>
      </p:sp>
    </p:spTree>
    <p:extLst>
      <p:ext uri="{BB962C8B-B14F-4D97-AF65-F5344CB8AC3E}">
        <p14:creationId xmlns:p14="http://schemas.microsoft.com/office/powerpoint/2010/main" val="4234318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Future Scope</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7926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gn="just">
              <a:lnSpc>
                <a:spcPct val="150000"/>
              </a:lnSpc>
              <a:buFont typeface="Symbol" panose="05050102010706020507" pitchFamily="18" charset="2"/>
              <a:buBlip>
                <a:blip r:embed="rId2"/>
              </a:buBlip>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More investigations on the different PV array configurations such as Bridge-Link (BL), Honey-Comb (HC), etc. needs to be analyzed.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Blip>
                <a:blip r:embed="rId2"/>
              </a:buBlip>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Hybrid PV array configurations needs to be investigated such as Series-Parallel : Total-Cross-Tied (SP-TCT), Bridge-Link : Total-Cross-Tied (BL-TCT), Honey-Comb : Total-Cross-Tied (HC-TCT) and Bridge-Link : Honey-Comb (BL-HC).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Blip>
                <a:blip r:embed="rId2"/>
              </a:buBlip>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performance of the hybrid PV configurations needs to be assessed and compared with the conventional configurations under the same PSCs which are used for conventional configurations.</a:t>
            </a:r>
          </a:p>
          <a:p>
            <a:pPr marL="342900" indent="-342900" algn="just">
              <a:lnSpc>
                <a:spcPct val="150000"/>
              </a:lnSpc>
              <a:spcAft>
                <a:spcPts val="1000"/>
              </a:spcAft>
              <a:buBlip>
                <a:blip r:embed="rId2"/>
              </a:buBlip>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More number of MPPT Techniques need to be developed for fast tracking of the GMPP and fast charging of Electric Vehicle (EV)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Blip>
                <a:blip r:embed="rId2"/>
              </a:buBlip>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on Isolated DC-DC converters should be made to implement in stand-alone PV system for maximum power tracking under partial shading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conditions.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27</a:t>
            </a:fld>
            <a:endParaRPr lang="en-IN"/>
          </a:p>
        </p:txBody>
      </p:sp>
    </p:spTree>
    <p:extLst>
      <p:ext uri="{BB962C8B-B14F-4D97-AF65-F5344CB8AC3E}">
        <p14:creationId xmlns:p14="http://schemas.microsoft.com/office/powerpoint/2010/main" val="133535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22"/>
          <p:cNvSpPr/>
          <p:nvPr/>
        </p:nvSpPr>
        <p:spPr>
          <a:xfrm>
            <a:off x="4289261" y="2385731"/>
            <a:ext cx="3621113" cy="4540507"/>
          </a:xfrm>
          <a:custGeom>
            <a:avLst/>
            <a:gdLst/>
            <a:ahLst/>
            <a:cxnLst/>
            <a:rect l="l" t="t" r="r" b="b"/>
            <a:pathLst>
              <a:path w="98382" h="123361" extrusionOk="0">
                <a:moveTo>
                  <a:pt x="45804" y="0"/>
                </a:moveTo>
                <a:cubicBezTo>
                  <a:pt x="10180" y="16252"/>
                  <a:pt x="60198" y="14526"/>
                  <a:pt x="54102" y="27301"/>
                </a:cubicBezTo>
                <a:cubicBezTo>
                  <a:pt x="48602" y="38827"/>
                  <a:pt x="31314" y="43541"/>
                  <a:pt x="30790" y="57436"/>
                </a:cubicBezTo>
                <a:cubicBezTo>
                  <a:pt x="30349" y="68949"/>
                  <a:pt x="42839" y="80748"/>
                  <a:pt x="17431" y="104847"/>
                </a:cubicBezTo>
                <a:cubicBezTo>
                  <a:pt x="4513" y="117098"/>
                  <a:pt x="0" y="121551"/>
                  <a:pt x="0" y="121551"/>
                </a:cubicBezTo>
                <a:lnTo>
                  <a:pt x="58555" y="121622"/>
                </a:lnTo>
                <a:cubicBezTo>
                  <a:pt x="72450" y="120360"/>
                  <a:pt x="98382" y="123361"/>
                  <a:pt x="98382" y="104847"/>
                </a:cubicBezTo>
                <a:cubicBezTo>
                  <a:pt x="98382" y="83106"/>
                  <a:pt x="53293" y="70759"/>
                  <a:pt x="53055" y="57960"/>
                </a:cubicBezTo>
                <a:cubicBezTo>
                  <a:pt x="52793" y="43887"/>
                  <a:pt x="76546" y="32433"/>
                  <a:pt x="69033" y="19705"/>
                </a:cubicBezTo>
                <a:cubicBezTo>
                  <a:pt x="63413" y="10180"/>
                  <a:pt x="23456" y="15740"/>
                  <a:pt x="48078" y="846"/>
                </a:cubicBezTo>
                <a:cubicBezTo>
                  <a:pt x="47006" y="834"/>
                  <a:pt x="46101" y="0"/>
                  <a:pt x="45804" y="0"/>
                </a:cubicBezTo>
                <a:close/>
              </a:path>
            </a:pathLst>
          </a:custGeom>
          <a:gradFill>
            <a:gsLst>
              <a:gs pos="0">
                <a:srgbClr val="CCCCCC"/>
              </a:gs>
              <a:gs pos="100000">
                <a:schemeClr val="lt2"/>
              </a:gs>
            </a:gsLst>
            <a:lin ang="5400012" scaled="0"/>
          </a:gradFill>
          <a:ln>
            <a:noFill/>
          </a:ln>
        </p:spPr>
        <p:txBody>
          <a:bodyPr spcFirstLastPara="1" wrap="square" lIns="121900" tIns="121900" rIns="121900" bIns="121900" anchor="ctr" anchorCtr="0">
            <a:noAutofit/>
          </a:bodyPr>
          <a:lstStyle/>
          <a:p>
            <a:endParaRPr sz="2400"/>
          </a:p>
        </p:txBody>
      </p:sp>
      <p:grpSp>
        <p:nvGrpSpPr>
          <p:cNvPr id="474" name="Google Shape;474;p22"/>
          <p:cNvGrpSpPr/>
          <p:nvPr/>
        </p:nvGrpSpPr>
        <p:grpSpPr>
          <a:xfrm>
            <a:off x="1106684" y="1505468"/>
            <a:ext cx="4964880" cy="1386131"/>
            <a:chOff x="830013" y="1129101"/>
            <a:chExt cx="3723660" cy="1039598"/>
          </a:xfrm>
        </p:grpSpPr>
        <p:sp>
          <p:nvSpPr>
            <p:cNvPr id="475" name="Google Shape;475;p22"/>
            <p:cNvSpPr/>
            <p:nvPr/>
          </p:nvSpPr>
          <p:spPr>
            <a:xfrm>
              <a:off x="3019415" y="1623981"/>
              <a:ext cx="1534258" cy="324414"/>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rgbClr val="00B0F0"/>
            </a:solidFill>
            <a:ln>
              <a:noFill/>
            </a:ln>
          </p:spPr>
          <p:txBody>
            <a:bodyPr spcFirstLastPara="1" wrap="square" lIns="121900" tIns="121900" rIns="121900" bIns="121900" anchor="ctr" anchorCtr="0">
              <a:noAutofit/>
            </a:bodyPr>
            <a:lstStyle/>
            <a:p>
              <a:endParaRPr sz="2400"/>
            </a:p>
          </p:txBody>
        </p:sp>
        <p:sp>
          <p:nvSpPr>
            <p:cNvPr id="476" name="Google Shape;476;p22"/>
            <p:cNvSpPr/>
            <p:nvPr/>
          </p:nvSpPr>
          <p:spPr>
            <a:xfrm>
              <a:off x="3309428" y="1129101"/>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00B0F0"/>
            </a:solidFill>
            <a:ln>
              <a:noFill/>
            </a:ln>
          </p:spPr>
          <p:txBody>
            <a:bodyPr spcFirstLastPara="1" wrap="square" lIns="0" tIns="0" rIns="0" bIns="0" anchor="ctr" anchorCtr="0">
              <a:noAutofit/>
            </a:bodyPr>
            <a:lstStyle/>
            <a:p>
              <a:pPr algn="ctr"/>
              <a:r>
                <a:rPr lang="en" sz="2400" dirty="0">
                  <a:solidFill>
                    <a:srgbClr val="FFFFFF"/>
                  </a:solidFill>
                  <a:latin typeface="Fira Sans Extra Condensed"/>
                  <a:ea typeface="Fira Sans Extra Condensed"/>
                  <a:cs typeface="Fira Sans Extra Condensed"/>
                  <a:sym typeface="Fira Sans Extra Condensed"/>
                </a:rPr>
                <a:t>01</a:t>
              </a:r>
              <a:endParaRPr sz="2400" dirty="0">
                <a:solidFill>
                  <a:srgbClr val="FFFFFF"/>
                </a:solidFill>
                <a:latin typeface="Fira Sans Extra Condensed"/>
                <a:ea typeface="Fira Sans Extra Condensed"/>
                <a:cs typeface="Fira Sans Extra Condensed"/>
                <a:sym typeface="Fira Sans Extra Condensed"/>
              </a:endParaRPr>
            </a:p>
          </p:txBody>
        </p:sp>
        <p:sp>
          <p:nvSpPr>
            <p:cNvPr id="477" name="Google Shape;477;p22"/>
            <p:cNvSpPr txBox="1"/>
            <p:nvPr/>
          </p:nvSpPr>
          <p:spPr>
            <a:xfrm>
              <a:off x="3155500" y="1646088"/>
              <a:ext cx="691500" cy="280200"/>
            </a:xfrm>
            <a:prstGeom prst="rect">
              <a:avLst/>
            </a:prstGeom>
            <a:noFill/>
            <a:ln>
              <a:noFill/>
            </a:ln>
          </p:spPr>
          <p:txBody>
            <a:bodyPr spcFirstLastPara="1" wrap="square" lIns="0" tIns="0" rIns="0" bIns="0" anchor="ctr" anchorCtr="0">
              <a:noAutofit/>
            </a:bodyPr>
            <a:lstStyle/>
            <a:p>
              <a:pPr algn="ctr"/>
              <a:r>
                <a:rPr lang="en-US" dirty="0">
                  <a:solidFill>
                    <a:srgbClr val="FFFFFF"/>
                  </a:solidFill>
                  <a:latin typeface="Fira Sans Extra Condensed Medium"/>
                  <a:ea typeface="Fira Sans Extra Condensed Medium"/>
                  <a:cs typeface="Fira Sans Extra Condensed Medium"/>
                  <a:sym typeface="Fira Sans Extra Condensed Medium"/>
                </a:rPr>
                <a:t>Jul-Sept</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78" name="Google Shape;478;p22"/>
            <p:cNvSpPr txBox="1"/>
            <p:nvPr/>
          </p:nvSpPr>
          <p:spPr>
            <a:xfrm>
              <a:off x="830013" y="1403699"/>
              <a:ext cx="1884600" cy="765000"/>
            </a:xfrm>
            <a:prstGeom prst="rect">
              <a:avLst/>
            </a:prstGeom>
            <a:noFill/>
            <a:ln>
              <a:noFill/>
            </a:ln>
          </p:spPr>
          <p:txBody>
            <a:bodyPr spcFirstLastPara="1" wrap="square" lIns="121900" tIns="121900" rIns="121900" bIns="121900" anchor="t" anchorCtr="0">
              <a:noAutofit/>
            </a:bodyPr>
            <a:lstStyle/>
            <a:p>
              <a:pPr algn="r"/>
              <a:r>
                <a:rPr lang="en" sz="1600" b="1" dirty="0">
                  <a:solidFill>
                    <a:srgbClr val="00B0F0"/>
                  </a:solidFill>
                  <a:latin typeface="Roboto"/>
                  <a:ea typeface="Roboto"/>
                  <a:cs typeface="Roboto"/>
                  <a:sym typeface="Roboto"/>
                </a:rPr>
                <a:t>Literature Review </a:t>
              </a:r>
            </a:p>
            <a:p>
              <a:pPr algn="r"/>
              <a:r>
                <a:rPr lang="en" sz="1600" dirty="0">
                  <a:solidFill>
                    <a:srgbClr val="434343"/>
                  </a:solidFill>
                  <a:latin typeface="Roboto"/>
                  <a:ea typeface="Roboto"/>
                  <a:cs typeface="Roboto"/>
                  <a:sym typeface="Roboto"/>
                </a:rPr>
                <a:t>of various DC-DC Converters and MPPT Techniques</a:t>
              </a:r>
              <a:endParaRPr sz="1600" dirty="0">
                <a:solidFill>
                  <a:srgbClr val="434343"/>
                </a:solidFill>
                <a:latin typeface="Roboto"/>
                <a:ea typeface="Roboto"/>
                <a:cs typeface="Roboto"/>
                <a:sym typeface="Roboto"/>
              </a:endParaRPr>
            </a:p>
          </p:txBody>
        </p:sp>
      </p:grpSp>
      <p:grpSp>
        <p:nvGrpSpPr>
          <p:cNvPr id="479" name="Google Shape;479;p22"/>
          <p:cNvGrpSpPr/>
          <p:nvPr/>
        </p:nvGrpSpPr>
        <p:grpSpPr>
          <a:xfrm>
            <a:off x="1039619" y="3689101"/>
            <a:ext cx="5031945" cy="1386131"/>
            <a:chOff x="779714" y="2766826"/>
            <a:chExt cx="3773959" cy="1039598"/>
          </a:xfrm>
        </p:grpSpPr>
        <p:sp>
          <p:nvSpPr>
            <p:cNvPr id="480" name="Google Shape;480;p22"/>
            <p:cNvSpPr/>
            <p:nvPr/>
          </p:nvSpPr>
          <p:spPr>
            <a:xfrm>
              <a:off x="3019415" y="3261706"/>
              <a:ext cx="1534258" cy="324414"/>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rgbClr val="FF0000"/>
            </a:solidFill>
            <a:ln>
              <a:noFill/>
            </a:ln>
          </p:spPr>
          <p:txBody>
            <a:bodyPr spcFirstLastPara="1" wrap="square" lIns="121900" tIns="121900" rIns="121900" bIns="121900" anchor="ctr" anchorCtr="0">
              <a:noAutofit/>
            </a:bodyPr>
            <a:lstStyle/>
            <a:p>
              <a:endParaRPr sz="2400"/>
            </a:p>
          </p:txBody>
        </p:sp>
        <p:sp>
          <p:nvSpPr>
            <p:cNvPr id="481" name="Google Shape;481;p22"/>
            <p:cNvSpPr/>
            <p:nvPr/>
          </p:nvSpPr>
          <p:spPr>
            <a:xfrm>
              <a:off x="3309428" y="2766826"/>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0000"/>
            </a:solidFill>
            <a:ln>
              <a:noFill/>
            </a:ln>
          </p:spPr>
          <p:txBody>
            <a:bodyPr spcFirstLastPara="1" wrap="square" lIns="0" tIns="0" rIns="0" bIns="0" anchor="ctr" anchorCtr="0">
              <a:noAutofit/>
            </a:bodyPr>
            <a:lstStyle/>
            <a:p>
              <a:pPr algn="ctr"/>
              <a:r>
                <a:rPr lang="en" sz="2400" dirty="0">
                  <a:solidFill>
                    <a:srgbClr val="FFFFFF"/>
                  </a:solidFill>
                  <a:latin typeface="Fira Sans Extra Condensed"/>
                  <a:ea typeface="Fira Sans Extra Condensed"/>
                  <a:cs typeface="Fira Sans Extra Condensed"/>
                  <a:sym typeface="Fira Sans Extra Condensed"/>
                </a:rPr>
                <a:t>03</a:t>
              </a:r>
              <a:endParaRPr sz="2400" dirty="0">
                <a:solidFill>
                  <a:srgbClr val="FFFFFF"/>
                </a:solidFill>
                <a:latin typeface="Fira Sans Extra Condensed"/>
                <a:ea typeface="Fira Sans Extra Condensed"/>
                <a:cs typeface="Fira Sans Extra Condensed"/>
                <a:sym typeface="Fira Sans Extra Condensed"/>
              </a:endParaRPr>
            </a:p>
          </p:txBody>
        </p:sp>
        <p:sp>
          <p:nvSpPr>
            <p:cNvPr id="482" name="Google Shape;482;p22"/>
            <p:cNvSpPr txBox="1"/>
            <p:nvPr/>
          </p:nvSpPr>
          <p:spPr>
            <a:xfrm>
              <a:off x="3155500" y="3283813"/>
              <a:ext cx="691500" cy="280200"/>
            </a:xfrm>
            <a:prstGeom prst="rect">
              <a:avLst/>
            </a:prstGeom>
            <a:noFill/>
            <a:ln>
              <a:noFill/>
            </a:ln>
          </p:spPr>
          <p:txBody>
            <a:bodyPr spcFirstLastPara="1" wrap="square" lIns="0" tIns="0" rIns="0" bIns="0" anchor="ctr" anchorCtr="0">
              <a:noAutofit/>
            </a:bodyPr>
            <a:lstStyle/>
            <a:p>
              <a:pPr algn="ctr"/>
              <a:r>
                <a:rPr lang="en" dirty="0">
                  <a:solidFill>
                    <a:srgbClr val="FFFFFF"/>
                  </a:solidFill>
                  <a:latin typeface="Fira Sans Extra Condensed Medium"/>
                  <a:ea typeface="Fira Sans Extra Condensed Medium"/>
                  <a:cs typeface="Fira Sans Extra Condensed Medium"/>
                  <a:sym typeface="Fira Sans Extra Condensed Medium"/>
                </a:rPr>
                <a:t>Jan-Mar</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3" name="Google Shape;483;p22"/>
            <p:cNvSpPr txBox="1"/>
            <p:nvPr/>
          </p:nvSpPr>
          <p:spPr>
            <a:xfrm>
              <a:off x="779714" y="3041424"/>
              <a:ext cx="1934899" cy="765000"/>
            </a:xfrm>
            <a:prstGeom prst="rect">
              <a:avLst/>
            </a:prstGeom>
            <a:noFill/>
            <a:ln>
              <a:noFill/>
            </a:ln>
          </p:spPr>
          <p:txBody>
            <a:bodyPr spcFirstLastPara="1" wrap="square" lIns="121900" tIns="121900" rIns="121900" bIns="121900" anchor="t" anchorCtr="0">
              <a:noAutofit/>
            </a:bodyPr>
            <a:lstStyle/>
            <a:p>
              <a:pPr algn="r"/>
              <a:r>
                <a:rPr lang="en" sz="1600" b="1" dirty="0">
                  <a:solidFill>
                    <a:srgbClr val="FF0000"/>
                  </a:solidFill>
                  <a:latin typeface="Roboto"/>
                  <a:ea typeface="Roboto"/>
                  <a:cs typeface="Roboto"/>
                  <a:sym typeface="Roboto"/>
                </a:rPr>
                <a:t>Simulation under Partial Shading</a:t>
              </a:r>
              <a:r>
                <a:rPr lang="en" sz="1600" b="1" dirty="0">
                  <a:solidFill>
                    <a:srgbClr val="434343"/>
                  </a:solidFill>
                  <a:latin typeface="Roboto"/>
                  <a:ea typeface="Roboto"/>
                  <a:cs typeface="Roboto"/>
                  <a:sym typeface="Roboto"/>
                </a:rPr>
                <a:t> </a:t>
              </a:r>
              <a:r>
                <a:rPr lang="en" sz="1600" b="1" dirty="0">
                  <a:solidFill>
                    <a:srgbClr val="FF0000"/>
                  </a:solidFill>
                  <a:latin typeface="Roboto"/>
                  <a:ea typeface="Roboto"/>
                  <a:cs typeface="Roboto"/>
                  <a:sym typeface="Roboto"/>
                </a:rPr>
                <a:t>conditions</a:t>
              </a:r>
              <a:r>
                <a:rPr lang="en" sz="1600" b="1" dirty="0">
                  <a:solidFill>
                    <a:srgbClr val="434343"/>
                  </a:solidFill>
                  <a:latin typeface="Roboto"/>
                  <a:ea typeface="Roboto"/>
                  <a:cs typeface="Roboto"/>
                  <a:sym typeface="Roboto"/>
                </a:rPr>
                <a:t> </a:t>
              </a:r>
              <a:r>
                <a:rPr lang="en" sz="1600" dirty="0">
                  <a:solidFill>
                    <a:srgbClr val="434343"/>
                  </a:solidFill>
                  <a:latin typeface="Roboto"/>
                  <a:ea typeface="Roboto"/>
                  <a:cs typeface="Roboto"/>
                  <a:sym typeface="Roboto"/>
                </a:rPr>
                <a:t>of various DC-DC Converters</a:t>
              </a:r>
              <a:endParaRPr sz="1600" dirty="0">
                <a:solidFill>
                  <a:srgbClr val="434343"/>
                </a:solidFill>
                <a:latin typeface="Roboto"/>
                <a:ea typeface="Roboto"/>
                <a:cs typeface="Roboto"/>
                <a:sym typeface="Roboto"/>
              </a:endParaRPr>
            </a:p>
          </p:txBody>
        </p:sp>
      </p:grpSp>
      <p:grpSp>
        <p:nvGrpSpPr>
          <p:cNvPr id="484" name="Google Shape;484;p22"/>
          <p:cNvGrpSpPr/>
          <p:nvPr/>
        </p:nvGrpSpPr>
        <p:grpSpPr>
          <a:xfrm>
            <a:off x="6339954" y="2746201"/>
            <a:ext cx="4843663" cy="1386114"/>
            <a:chOff x="4754965" y="2059651"/>
            <a:chExt cx="3632747" cy="1039586"/>
          </a:xfrm>
        </p:grpSpPr>
        <p:sp>
          <p:nvSpPr>
            <p:cNvPr id="485" name="Google Shape;485;p22"/>
            <p:cNvSpPr/>
            <p:nvPr/>
          </p:nvSpPr>
          <p:spPr>
            <a:xfrm flipH="1">
              <a:off x="4754965" y="2554531"/>
              <a:ext cx="1534258" cy="324414"/>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486" name="Google Shape;486;p22"/>
            <p:cNvSpPr/>
            <p:nvPr/>
          </p:nvSpPr>
          <p:spPr>
            <a:xfrm>
              <a:off x="5610503" y="2059651"/>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C000"/>
            </a:solidFill>
            <a:ln>
              <a:noFill/>
            </a:ln>
          </p:spPr>
          <p:txBody>
            <a:bodyPr spcFirstLastPara="1" wrap="square" lIns="0" tIns="0" rIns="0" bIns="0" anchor="ctr" anchorCtr="0">
              <a:noAutofit/>
            </a:bodyPr>
            <a:lstStyle/>
            <a:p>
              <a:pPr algn="ctr"/>
              <a:r>
                <a:rPr lang="en" sz="2400" dirty="0">
                  <a:solidFill>
                    <a:srgbClr val="FFFFFF"/>
                  </a:solidFill>
                  <a:latin typeface="Fira Sans Extra Condensed"/>
                  <a:ea typeface="Fira Sans Extra Condensed"/>
                  <a:cs typeface="Fira Sans Extra Condensed"/>
                  <a:sym typeface="Fira Sans Extra Condensed"/>
                </a:rPr>
                <a:t>02</a:t>
              </a:r>
              <a:endParaRPr sz="2400" dirty="0">
                <a:solidFill>
                  <a:srgbClr val="FFFFFF"/>
                </a:solidFill>
                <a:latin typeface="Fira Sans Extra Condensed"/>
                <a:ea typeface="Fira Sans Extra Condensed"/>
                <a:cs typeface="Fira Sans Extra Condensed"/>
                <a:sym typeface="Fira Sans Extra Condensed"/>
              </a:endParaRPr>
            </a:p>
          </p:txBody>
        </p:sp>
        <p:sp>
          <p:nvSpPr>
            <p:cNvPr id="487" name="Google Shape;487;p22"/>
            <p:cNvSpPr txBox="1"/>
            <p:nvPr/>
          </p:nvSpPr>
          <p:spPr>
            <a:xfrm>
              <a:off x="6435088" y="2334237"/>
              <a:ext cx="1952624" cy="765000"/>
            </a:xfrm>
            <a:prstGeom prst="rect">
              <a:avLst/>
            </a:prstGeom>
            <a:noFill/>
            <a:ln>
              <a:noFill/>
            </a:ln>
          </p:spPr>
          <p:txBody>
            <a:bodyPr spcFirstLastPara="1" wrap="square" lIns="121900" tIns="121900" rIns="121900" bIns="121900" anchor="t" anchorCtr="0">
              <a:noAutofit/>
            </a:bodyPr>
            <a:lstStyle/>
            <a:p>
              <a:r>
                <a:rPr lang="en" sz="1600" b="1" dirty="0">
                  <a:solidFill>
                    <a:srgbClr val="FFC000"/>
                  </a:solidFill>
                  <a:latin typeface="Roboto"/>
                  <a:ea typeface="Roboto"/>
                  <a:cs typeface="Roboto"/>
                  <a:sym typeface="Roboto"/>
                </a:rPr>
                <a:t>Simulation</a:t>
              </a:r>
              <a:r>
                <a:rPr lang="en" sz="1600" dirty="0">
                  <a:solidFill>
                    <a:srgbClr val="434343"/>
                  </a:solidFill>
                  <a:latin typeface="Roboto"/>
                  <a:ea typeface="Roboto"/>
                  <a:cs typeface="Roboto"/>
                  <a:sym typeface="Roboto"/>
                </a:rPr>
                <a:t> of various MPPT DC-DC converters under different Irradiance</a:t>
              </a:r>
              <a:endParaRPr sz="1600" dirty="0">
                <a:solidFill>
                  <a:srgbClr val="434343"/>
                </a:solidFill>
                <a:latin typeface="Roboto"/>
                <a:ea typeface="Roboto"/>
                <a:cs typeface="Roboto"/>
                <a:sym typeface="Roboto"/>
              </a:endParaRPr>
            </a:p>
          </p:txBody>
        </p:sp>
        <p:sp>
          <p:nvSpPr>
            <p:cNvPr id="488" name="Google Shape;488;p22"/>
            <p:cNvSpPr txBox="1"/>
            <p:nvPr/>
          </p:nvSpPr>
          <p:spPr>
            <a:xfrm>
              <a:off x="5456575" y="2576613"/>
              <a:ext cx="691500" cy="280200"/>
            </a:xfrm>
            <a:prstGeom prst="rect">
              <a:avLst/>
            </a:prstGeom>
            <a:noFill/>
            <a:ln>
              <a:noFill/>
            </a:ln>
          </p:spPr>
          <p:txBody>
            <a:bodyPr spcFirstLastPara="1" wrap="square" lIns="0" tIns="0" rIns="0" bIns="0" anchor="ctr" anchorCtr="0">
              <a:noAutofit/>
            </a:bodyPr>
            <a:lstStyle/>
            <a:p>
              <a:pPr algn="ctr"/>
              <a:r>
                <a:rPr lang="en" dirty="0">
                  <a:solidFill>
                    <a:srgbClr val="FFFFFF"/>
                  </a:solidFill>
                  <a:latin typeface="Fira Sans Extra Condensed Medium"/>
                  <a:ea typeface="Fira Sans Extra Condensed Medium"/>
                  <a:cs typeface="Fira Sans Extra Condensed Medium"/>
                  <a:sym typeface="Fira Sans Extra Condensed Medium"/>
                </a:rPr>
                <a:t>Oct-Dec</a:t>
              </a:r>
              <a:endParaRPr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89" name="Google Shape;489;p22"/>
          <p:cNvGrpSpPr/>
          <p:nvPr/>
        </p:nvGrpSpPr>
        <p:grpSpPr>
          <a:xfrm>
            <a:off x="6339954" y="4752035"/>
            <a:ext cx="4983360" cy="1386114"/>
            <a:chOff x="4754968" y="3564026"/>
            <a:chExt cx="3737521" cy="1039586"/>
          </a:xfrm>
        </p:grpSpPr>
        <p:sp>
          <p:nvSpPr>
            <p:cNvPr id="490" name="Google Shape;490;p22"/>
            <p:cNvSpPr/>
            <p:nvPr/>
          </p:nvSpPr>
          <p:spPr>
            <a:xfrm flipH="1">
              <a:off x="4754968" y="4058906"/>
              <a:ext cx="1534258" cy="324414"/>
            </a:xfrm>
            <a:custGeom>
              <a:avLst/>
              <a:gdLst/>
              <a:ahLst/>
              <a:cxnLst/>
              <a:rect l="l" t="t" r="r" b="b"/>
              <a:pathLst>
                <a:path w="55579" h="11752" extrusionOk="0">
                  <a:moveTo>
                    <a:pt x="4311" y="1"/>
                  </a:moveTo>
                  <a:lnTo>
                    <a:pt x="4311" y="1929"/>
                  </a:lnTo>
                  <a:lnTo>
                    <a:pt x="2525" y="1929"/>
                  </a:lnTo>
                  <a:lnTo>
                    <a:pt x="2525" y="3275"/>
                  </a:lnTo>
                  <a:lnTo>
                    <a:pt x="1" y="3275"/>
                  </a:lnTo>
                  <a:lnTo>
                    <a:pt x="1156" y="6061"/>
                  </a:lnTo>
                  <a:lnTo>
                    <a:pt x="1" y="8775"/>
                  </a:lnTo>
                  <a:lnTo>
                    <a:pt x="2525" y="8775"/>
                  </a:lnTo>
                  <a:lnTo>
                    <a:pt x="2525" y="9966"/>
                  </a:lnTo>
                  <a:lnTo>
                    <a:pt x="4311" y="9966"/>
                  </a:lnTo>
                  <a:lnTo>
                    <a:pt x="4311" y="11752"/>
                  </a:lnTo>
                  <a:lnTo>
                    <a:pt x="30647" y="11752"/>
                  </a:lnTo>
                  <a:lnTo>
                    <a:pt x="30647" y="9966"/>
                  </a:lnTo>
                  <a:lnTo>
                    <a:pt x="32433" y="9966"/>
                  </a:lnTo>
                  <a:lnTo>
                    <a:pt x="32433" y="8775"/>
                  </a:lnTo>
                  <a:lnTo>
                    <a:pt x="34910" y="8775"/>
                  </a:lnTo>
                  <a:lnTo>
                    <a:pt x="34041" y="6394"/>
                  </a:lnTo>
                  <a:lnTo>
                    <a:pt x="50721" y="6394"/>
                  </a:lnTo>
                  <a:cubicBezTo>
                    <a:pt x="50888" y="7585"/>
                    <a:pt x="51912" y="8525"/>
                    <a:pt x="53138" y="8525"/>
                  </a:cubicBezTo>
                  <a:cubicBezTo>
                    <a:pt x="54484" y="8525"/>
                    <a:pt x="55579" y="7430"/>
                    <a:pt x="55579" y="6085"/>
                  </a:cubicBezTo>
                  <a:cubicBezTo>
                    <a:pt x="55579" y="4727"/>
                    <a:pt x="54484" y="3644"/>
                    <a:pt x="53138" y="3644"/>
                  </a:cubicBezTo>
                  <a:cubicBezTo>
                    <a:pt x="51983" y="3644"/>
                    <a:pt x="51007" y="4465"/>
                    <a:pt x="50757" y="5501"/>
                  </a:cubicBezTo>
                  <a:lnTo>
                    <a:pt x="34029" y="5501"/>
                  </a:lnTo>
                  <a:lnTo>
                    <a:pt x="34910" y="3275"/>
                  </a:lnTo>
                  <a:lnTo>
                    <a:pt x="32433" y="3275"/>
                  </a:lnTo>
                  <a:lnTo>
                    <a:pt x="32433" y="1929"/>
                  </a:lnTo>
                  <a:lnTo>
                    <a:pt x="30647" y="1929"/>
                  </a:lnTo>
                  <a:lnTo>
                    <a:pt x="30647" y="1"/>
                  </a:lnTo>
                  <a:close/>
                </a:path>
              </a:pathLst>
            </a:custGeom>
            <a:solidFill>
              <a:srgbClr val="00B050"/>
            </a:solidFill>
            <a:ln>
              <a:noFill/>
            </a:ln>
          </p:spPr>
          <p:txBody>
            <a:bodyPr spcFirstLastPara="1" wrap="square" lIns="121900" tIns="121900" rIns="121900" bIns="121900" anchor="ctr" anchorCtr="0">
              <a:noAutofit/>
            </a:bodyPr>
            <a:lstStyle/>
            <a:p>
              <a:endParaRPr sz="2400"/>
            </a:p>
          </p:txBody>
        </p:sp>
        <p:sp>
          <p:nvSpPr>
            <p:cNvPr id="491" name="Google Shape;491;p22"/>
            <p:cNvSpPr/>
            <p:nvPr/>
          </p:nvSpPr>
          <p:spPr>
            <a:xfrm>
              <a:off x="5610503" y="3564026"/>
              <a:ext cx="383651" cy="383615"/>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00B050"/>
            </a:solidFill>
            <a:ln>
              <a:noFill/>
            </a:ln>
          </p:spPr>
          <p:txBody>
            <a:bodyPr spcFirstLastPara="1" wrap="square" lIns="0" tIns="0" rIns="0" bIns="0" anchor="ctr" anchorCtr="0">
              <a:noAutofit/>
            </a:bodyPr>
            <a:lstStyle/>
            <a:p>
              <a:pPr algn="ctr"/>
              <a:r>
                <a:rPr lang="en" sz="2400" dirty="0">
                  <a:solidFill>
                    <a:srgbClr val="FFFFFF"/>
                  </a:solidFill>
                  <a:latin typeface="Fira Sans Extra Condensed"/>
                  <a:ea typeface="Fira Sans Extra Condensed"/>
                  <a:cs typeface="Fira Sans Extra Condensed"/>
                  <a:sym typeface="Fira Sans Extra Condensed"/>
                </a:rPr>
                <a:t>04</a:t>
              </a:r>
              <a:endParaRPr sz="2400" dirty="0">
                <a:solidFill>
                  <a:srgbClr val="FFFFFF"/>
                </a:solidFill>
                <a:latin typeface="Fira Sans Extra Condensed"/>
                <a:ea typeface="Fira Sans Extra Condensed"/>
                <a:cs typeface="Fira Sans Extra Condensed"/>
                <a:sym typeface="Fira Sans Extra Condensed"/>
              </a:endParaRPr>
            </a:p>
          </p:txBody>
        </p:sp>
        <p:sp>
          <p:nvSpPr>
            <p:cNvPr id="492" name="Google Shape;492;p22"/>
            <p:cNvSpPr txBox="1"/>
            <p:nvPr/>
          </p:nvSpPr>
          <p:spPr>
            <a:xfrm>
              <a:off x="6435088" y="3838612"/>
              <a:ext cx="2057401" cy="765000"/>
            </a:xfrm>
            <a:prstGeom prst="rect">
              <a:avLst/>
            </a:prstGeom>
            <a:noFill/>
            <a:ln>
              <a:noFill/>
            </a:ln>
          </p:spPr>
          <p:txBody>
            <a:bodyPr spcFirstLastPara="1" wrap="square" lIns="121900" tIns="121900" rIns="121900" bIns="121900" anchor="t" anchorCtr="0">
              <a:noAutofit/>
            </a:bodyPr>
            <a:lstStyle/>
            <a:p>
              <a:r>
                <a:rPr lang="en" sz="1600" b="1" dirty="0">
                  <a:solidFill>
                    <a:srgbClr val="00B050"/>
                  </a:solidFill>
                  <a:latin typeface="Roboto"/>
                  <a:ea typeface="Roboto"/>
                  <a:cs typeface="Roboto"/>
                  <a:sym typeface="Roboto"/>
                </a:rPr>
                <a:t>Hardware Implementation </a:t>
              </a:r>
              <a:r>
                <a:rPr lang="en" sz="1600" dirty="0">
                  <a:solidFill>
                    <a:srgbClr val="434343"/>
                  </a:solidFill>
                  <a:latin typeface="Roboto"/>
                  <a:ea typeface="Roboto"/>
                  <a:cs typeface="Roboto"/>
                  <a:sym typeface="Roboto"/>
                </a:rPr>
                <a:t>for any best DC-DC Converter </a:t>
              </a:r>
              <a:endParaRPr sz="1600" dirty="0">
                <a:solidFill>
                  <a:srgbClr val="434343"/>
                </a:solidFill>
                <a:latin typeface="Roboto"/>
                <a:ea typeface="Roboto"/>
                <a:cs typeface="Roboto"/>
                <a:sym typeface="Roboto"/>
              </a:endParaRPr>
            </a:p>
          </p:txBody>
        </p:sp>
        <p:sp>
          <p:nvSpPr>
            <p:cNvPr id="493" name="Google Shape;493;p22"/>
            <p:cNvSpPr txBox="1"/>
            <p:nvPr/>
          </p:nvSpPr>
          <p:spPr>
            <a:xfrm>
              <a:off x="5456575" y="4081000"/>
              <a:ext cx="755577" cy="280200"/>
            </a:xfrm>
            <a:prstGeom prst="rect">
              <a:avLst/>
            </a:prstGeom>
            <a:noFill/>
            <a:ln>
              <a:noFill/>
            </a:ln>
          </p:spPr>
          <p:txBody>
            <a:bodyPr spcFirstLastPara="1" wrap="square" lIns="0" tIns="0" rIns="0" bIns="0" anchor="ctr" anchorCtr="0">
              <a:noAutofit/>
            </a:bodyPr>
            <a:lstStyle/>
            <a:p>
              <a:pPr algn="ctr"/>
              <a:r>
                <a:rPr lang="en" dirty="0">
                  <a:solidFill>
                    <a:srgbClr val="FFFFFF"/>
                  </a:solidFill>
                  <a:latin typeface="Fira Sans Extra Condensed Medium"/>
                  <a:ea typeface="Fira Sans Extra Condensed Medium"/>
                  <a:cs typeface="Fira Sans Extra Condensed Medium"/>
                  <a:sym typeface="Fira Sans Extra Condensed Medium"/>
                </a:rPr>
                <a:t>Apr-Jun</a:t>
              </a:r>
              <a:endParaRPr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4" name="Title 1">
            <a:extLst>
              <a:ext uri="{FF2B5EF4-FFF2-40B4-BE49-F238E27FC236}">
                <a16:creationId xmlns:a16="http://schemas.microsoft.com/office/drawing/2014/main" id="{10CFF9AA-E155-412A-9DF8-153D726A67BA}"/>
              </a:ext>
            </a:extLst>
          </p:cNvPr>
          <p:cNvSpPr txBox="1">
            <a:spLocks/>
          </p:cNvSpPr>
          <p:nvPr/>
        </p:nvSpPr>
        <p:spPr>
          <a:xfrm>
            <a:off x="813764" y="136525"/>
            <a:ext cx="10515600" cy="749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Roadmap</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614576F-020A-4EB7-B383-EAB61A1BE7FF}"/>
              </a:ext>
            </a:extLst>
          </p:cNvPr>
          <p:cNvSpPr>
            <a:spLocks noGrp="1"/>
          </p:cNvSpPr>
          <p:nvPr>
            <p:ph type="sldNum" sz="quarter" idx="12"/>
          </p:nvPr>
        </p:nvSpPr>
        <p:spPr/>
        <p:txBody>
          <a:bodyPr/>
          <a:lstStyle/>
          <a:p>
            <a:fld id="{05AA5B7B-6AE4-45D3-9D16-35FC12317CBD}" type="slidenum">
              <a:rPr lang="en-IN" smtClean="0"/>
              <a:t>28</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365125"/>
            <a:ext cx="10515600" cy="700195"/>
          </a:xfrm>
        </p:spPr>
        <p:txBody>
          <a:bodyPr>
            <a:normAutofit/>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65615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Patel </a:t>
            </a:r>
            <a:r>
              <a:rPr lang="en-US" sz="1600" dirty="0" err="1">
                <a:latin typeface="Times New Roman" panose="02020603050405020304" pitchFamily="18" charset="0"/>
                <a:cs typeface="Times New Roman" panose="02020603050405020304" pitchFamily="18" charset="0"/>
              </a:rPr>
              <a:t>Mamta</a:t>
            </a:r>
            <a:r>
              <a:rPr lang="en-US" sz="1600" dirty="0">
                <a:latin typeface="Times New Roman" panose="02020603050405020304" pitchFamily="18" charset="0"/>
                <a:cs typeface="Times New Roman" panose="02020603050405020304" pitchFamily="18" charset="0"/>
              </a:rPr>
              <a:t> Z., T. B. </a:t>
            </a:r>
            <a:r>
              <a:rPr lang="en-US" sz="1600" dirty="0" err="1">
                <a:latin typeface="Times New Roman" panose="02020603050405020304" pitchFamily="18" charset="0"/>
                <a:cs typeface="Times New Roman" panose="02020603050405020304" pitchFamily="18" charset="0"/>
              </a:rPr>
              <a:t>Maniar</a:t>
            </a:r>
            <a:r>
              <a:rPr lang="en-US" sz="1600" dirty="0">
                <a:latin typeface="Times New Roman" panose="02020603050405020304" pitchFamily="18" charset="0"/>
                <a:cs typeface="Times New Roman" panose="02020603050405020304" pitchFamily="18" charset="0"/>
              </a:rPr>
              <a:t>, "Design and Simulation of Boost Converter Using P &amp; O Technique for PV System", International Journal of Science and Research (IJSR), https://www.ijsr.net/get_abstract.php?paper_id=NOV163224, Volume 5 Issue 5, May 2016, 62 – 66</a:t>
            </a:r>
          </a:p>
          <a:p>
            <a:pPr marL="342900" indent="-342900" algn="just">
              <a:spcBef>
                <a:spcPts val="1200"/>
              </a:spcBef>
              <a:buFont typeface="+mj-lt"/>
              <a:buAutoNum type="arabicPeriod"/>
            </a:pPr>
            <a:r>
              <a:rPr lang="en-US" sz="1600" dirty="0" err="1">
                <a:effectLst/>
                <a:latin typeface="Times New Roman" panose="02020603050405020304" pitchFamily="18" charset="0"/>
                <a:ea typeface="Calibri" panose="020F0502020204030204" pitchFamily="34" charset="0"/>
              </a:rPr>
              <a:t>Mudhol</a:t>
            </a:r>
            <a:r>
              <a:rPr lang="en-US" sz="1600" dirty="0">
                <a:effectLst/>
                <a:latin typeface="Times New Roman" panose="02020603050405020304" pitchFamily="18" charset="0"/>
                <a:ea typeface="Calibri" panose="020F0502020204030204" pitchFamily="34" charset="0"/>
              </a:rPr>
              <a:t>, Altaf &amp; Pinto, Pius. (2016). Design and Implementation of Boost Converter for Photovoltaic Systems. IJIREEICE. 4. 110-114. 10.17148/IJIREEICE/NCAEE.2016.22</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Singh, Ranjit. (2019). Design &amp; Implementation of Boost Converter for PV Cell. International Journal of Scientific Research &amp; Growth. 6. 2321-0613.</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Sholapur, Shridhar et al. “Boost Converter Topology for PV System with Perturb And Observe MPPT Algorithm.” IOSR Journal of Electrical and Electronics Engineering 9 (2014): 50-56.</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Farhan Mumtaz, Nor </a:t>
            </a:r>
            <a:r>
              <a:rPr lang="en-US" sz="1600" dirty="0" err="1">
                <a:latin typeface="Times New Roman" panose="02020603050405020304" pitchFamily="18" charset="0"/>
                <a:cs typeface="Times New Roman" panose="02020603050405020304" pitchFamily="18" charset="0"/>
              </a:rPr>
              <a:t>Zaihar</a:t>
            </a:r>
            <a:r>
              <a:rPr lang="en-US" sz="1600" dirty="0">
                <a:latin typeface="Times New Roman" panose="02020603050405020304" pitchFamily="18" charset="0"/>
                <a:cs typeface="Times New Roman" panose="02020603050405020304" pitchFamily="18" charset="0"/>
              </a:rPr>
              <a:t> Yahaya, Sheikh Tanzim </a:t>
            </a:r>
            <a:r>
              <a:rPr lang="en-US" sz="1600" dirty="0" err="1">
                <a:latin typeface="Times New Roman" panose="02020603050405020304" pitchFamily="18" charset="0"/>
                <a:cs typeface="Times New Roman" panose="02020603050405020304" pitchFamily="18" charset="0"/>
              </a:rPr>
              <a:t>Meraj</a:t>
            </a:r>
            <a:r>
              <a:rPr lang="en-US" sz="1600" dirty="0">
                <a:latin typeface="Times New Roman" panose="02020603050405020304" pitchFamily="18" charset="0"/>
                <a:cs typeface="Times New Roman" panose="02020603050405020304" pitchFamily="18" charset="0"/>
              </a:rPr>
              <a:t>, Balbir Singh, Ramani Kannan, Oladimeji Ibrahim, Review on non-isolated DC-DC converters and their control techniques for renewable energy applications, Ain Shams Engineering Journal 2021, 2090-4479.</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L. Jotham Jeremy, Chia Ai </a:t>
            </a:r>
            <a:r>
              <a:rPr lang="en-US" sz="1600" dirty="0" err="1">
                <a:latin typeface="Times New Roman" panose="02020603050405020304" pitchFamily="18" charset="0"/>
                <a:cs typeface="Times New Roman" panose="02020603050405020304" pitchFamily="18" charset="0"/>
              </a:rPr>
              <a:t>Ooi</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Jiashen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Teh</a:t>
            </a:r>
            <a:r>
              <a:rPr lang="en-US" sz="1600" dirty="0">
                <a:latin typeface="Times New Roman" panose="02020603050405020304" pitchFamily="18" charset="0"/>
                <a:cs typeface="Times New Roman" panose="02020603050405020304" pitchFamily="18" charset="0"/>
              </a:rPr>
              <a:t> , "Non-isolated conventional DC-DC converter comparison for a photovoltaic system: A review", Journal of Renewable and Sustainable Energy 12, 013502 (2020)</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Sajad Ahmad </a:t>
            </a:r>
            <a:r>
              <a:rPr lang="en-US" sz="1600" dirty="0" err="1">
                <a:latin typeface="Times New Roman" panose="02020603050405020304" pitchFamily="18" charset="0"/>
                <a:cs typeface="Times New Roman" panose="02020603050405020304" pitchFamily="18" charset="0"/>
              </a:rPr>
              <a:t>Tali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Faroze</a:t>
            </a:r>
            <a:r>
              <a:rPr lang="en-US" sz="1600" dirty="0">
                <a:latin typeface="Times New Roman" panose="02020603050405020304" pitchFamily="18" charset="0"/>
                <a:cs typeface="Times New Roman" panose="02020603050405020304" pitchFamily="18" charset="0"/>
              </a:rPr>
              <a:t> Ahmad (2020) INVESTIGATION OF NON ISOLATED DC-DC CONVERTERS USED IN PHOTOVOLTAIC SYSTEMS USING MATLAB SIMULATION. JCR, 7 (18), 1390-1396.</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M. A. </a:t>
            </a:r>
            <a:r>
              <a:rPr lang="en-US" sz="1600" dirty="0" err="1">
                <a:latin typeface="Times New Roman" panose="02020603050405020304" pitchFamily="18" charset="0"/>
                <a:cs typeface="Times New Roman" panose="02020603050405020304" pitchFamily="18" charset="0"/>
              </a:rPr>
              <a:t>Chewale</a:t>
            </a:r>
            <a:r>
              <a:rPr lang="en-US" sz="1600" dirty="0">
                <a:latin typeface="Times New Roman" panose="02020603050405020304" pitchFamily="18" charset="0"/>
                <a:cs typeface="Times New Roman" panose="02020603050405020304" pitchFamily="18" charset="0"/>
              </a:rPr>
              <a:t>, R. </a:t>
            </a:r>
            <a:r>
              <a:rPr lang="en-US" sz="1600" dirty="0" err="1">
                <a:latin typeface="Times New Roman" panose="02020603050405020304" pitchFamily="18" charset="0"/>
                <a:cs typeface="Times New Roman" panose="02020603050405020304" pitchFamily="18" charset="0"/>
              </a:rPr>
              <a:t>A.Wanjari</a:t>
            </a:r>
            <a:r>
              <a:rPr lang="en-US" sz="1600" dirty="0">
                <a:latin typeface="Times New Roman" panose="02020603050405020304" pitchFamily="18" charset="0"/>
                <a:cs typeface="Times New Roman" panose="02020603050405020304" pitchFamily="18" charset="0"/>
              </a:rPr>
              <a:t>, V. </a:t>
            </a:r>
            <a:r>
              <a:rPr lang="en-US" sz="1600" dirty="0" err="1">
                <a:latin typeface="Times New Roman" panose="02020603050405020304" pitchFamily="18" charset="0"/>
                <a:cs typeface="Times New Roman" panose="02020603050405020304" pitchFamily="18" charset="0"/>
              </a:rPr>
              <a:t>B.Savakhande</a:t>
            </a:r>
            <a:r>
              <a:rPr lang="en-US" sz="1600" dirty="0">
                <a:latin typeface="Times New Roman" panose="02020603050405020304" pitchFamily="18" charset="0"/>
                <a:cs typeface="Times New Roman" panose="02020603050405020304" pitchFamily="18" charset="0"/>
              </a:rPr>
              <a:t> and P. </a:t>
            </a:r>
            <a:r>
              <a:rPr lang="en-US" sz="1600" dirty="0" err="1">
                <a:latin typeface="Times New Roman" panose="02020603050405020304" pitchFamily="18" charset="0"/>
                <a:cs typeface="Times New Roman" panose="02020603050405020304" pitchFamily="18" charset="0"/>
              </a:rPr>
              <a:t>R.Sonawane</a:t>
            </a:r>
            <a:r>
              <a:rPr lang="en-US" sz="1600" dirty="0">
                <a:latin typeface="Times New Roman" panose="02020603050405020304" pitchFamily="18" charset="0"/>
                <a:cs typeface="Times New Roman" panose="02020603050405020304" pitchFamily="18" charset="0"/>
              </a:rPr>
              <a:t>, "A Review on Isolated and Non-isolated DC-DC Converter for PV Application," 2018 International Conference on Control, Power, Communication and Computing Technologies (ICCPCCT), 2018, pp. 399-404.</a:t>
            </a:r>
          </a:p>
          <a:p>
            <a:pPr marL="342900" indent="-342900" algn="just">
              <a:spcBef>
                <a:spcPts val="1200"/>
              </a:spcBef>
              <a:buFont typeface="+mj-lt"/>
              <a:buAutoNum type="arabicPeriod"/>
            </a:pPr>
            <a:r>
              <a:rPr lang="en-US" sz="1600" dirty="0">
                <a:latin typeface="Times New Roman" panose="02020603050405020304" pitchFamily="18" charset="0"/>
                <a:cs typeface="Times New Roman" panose="02020603050405020304" pitchFamily="18" charset="0"/>
              </a:rPr>
              <a:t>R. Reshma Gopi, S. Sreejith, Converter topologies in photovoltaic applications – A review, Renewable and Sustainable Energy Reviews, Volume 94, 2018, Pages 1-14, ISSN 1364-0321.</a:t>
            </a: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29</a:t>
            </a:fld>
            <a:endParaRPr lang="en-IN"/>
          </a:p>
        </p:txBody>
      </p:sp>
    </p:spTree>
    <p:extLst>
      <p:ext uri="{BB962C8B-B14F-4D97-AF65-F5344CB8AC3E}">
        <p14:creationId xmlns:p14="http://schemas.microsoft.com/office/powerpoint/2010/main" val="317947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390617"/>
            <a:ext cx="10515600" cy="61022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maximum power point </a:t>
            </a:r>
            <a:r>
              <a:rPr lang="en-US" sz="1800" dirty="0">
                <a:solidFill>
                  <a:prstClr val="black"/>
                </a:solidFill>
                <a:latin typeface="Times New Roman" panose="02020603050405020304" pitchFamily="18" charset="0"/>
                <a:ea typeface="+mn-ea"/>
                <a:cs typeface="Times New Roman" panose="02020603050405020304" pitchFamily="18" charset="0"/>
              </a:rPr>
              <a:t>tracking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(MPPT) technique is used for extracting the maximum power from the solar panel and transferring maximum power from the PV module to the load.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solidFill>
                <a:prstClr val="black"/>
              </a:solidFill>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solidFill>
                <a:prstClr val="black"/>
              </a:solidFill>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solidFill>
                <a:prstClr val="black"/>
              </a:solidFill>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solidFill>
                <a:prstClr val="black"/>
              </a:solidFill>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solidFill>
                <a:prstClr val="black"/>
              </a:solidFill>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DC-DC converter which interface between load and module, serve the purpose of transferring maximum power from PV module to the load. By changing the duty cycle the load impedance as seen by the source is varied and matched at the point of the peak power with the source so as to transfer the maximum power.</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DC-DC converters are used in applications where an average output voltage is required, which can be higher or lower than the input voltage.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6C506C0-FA77-4125-90A4-9828EA533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839" y="1274579"/>
            <a:ext cx="7306322" cy="27417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85BCCA-9489-40E4-965B-03AA833F4E0F}"/>
              </a:ext>
            </a:extLst>
          </p:cNvPr>
          <p:cNvSpPr txBox="1"/>
          <p:nvPr/>
        </p:nvSpPr>
        <p:spPr>
          <a:xfrm>
            <a:off x="3005091" y="4117652"/>
            <a:ext cx="618181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DC-DC converter for operation at the MPP</a:t>
            </a:r>
            <a:endParaRPr lang="en-IN" sz="1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FEA0431-24FF-4B6C-AEE6-B9A771D68D63}"/>
              </a:ext>
            </a:extLst>
          </p:cNvPr>
          <p:cNvSpPr>
            <a:spLocks noGrp="1"/>
          </p:cNvSpPr>
          <p:nvPr>
            <p:ph type="sldNum" sz="quarter" idx="12"/>
          </p:nvPr>
        </p:nvSpPr>
        <p:spPr/>
        <p:txBody>
          <a:bodyPr/>
          <a:lstStyle/>
          <a:p>
            <a:fld id="{05AA5B7B-6AE4-45D3-9D16-35FC12317CBD}" type="slidenum">
              <a:rPr lang="en-IN" smtClean="0"/>
              <a:t>3</a:t>
            </a:fld>
            <a:endParaRPr lang="en-IN"/>
          </a:p>
        </p:txBody>
      </p:sp>
    </p:spTree>
    <p:extLst>
      <p:ext uri="{BB962C8B-B14F-4D97-AF65-F5344CB8AC3E}">
        <p14:creationId xmlns:p14="http://schemas.microsoft.com/office/powerpoint/2010/main" val="87350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8C59-BEF2-4817-9D7E-85D63B193A28}"/>
              </a:ext>
            </a:extLst>
          </p:cNvPr>
          <p:cNvSpPr>
            <a:spLocks noGrp="1"/>
          </p:cNvSpPr>
          <p:nvPr>
            <p:ph type="title"/>
          </p:nvPr>
        </p:nvSpPr>
        <p:spPr>
          <a:xfrm>
            <a:off x="419100" y="2521670"/>
            <a:ext cx="11353800" cy="1814660"/>
          </a:xfrm>
        </p:spPr>
        <p:txBody>
          <a:bodyPr>
            <a:normAutofit/>
          </a:bodyPr>
          <a:lstStyle/>
          <a:p>
            <a:pPr algn="ctr"/>
            <a:r>
              <a:rPr lang="en-US" sz="11500" dirty="0">
                <a:latin typeface="Arial Black" panose="020B0A04020102020204" pitchFamily="34" charset="0"/>
              </a:rPr>
              <a:t>Thank You</a:t>
            </a:r>
            <a:endParaRPr lang="en-IN" sz="11500" dirty="0">
              <a:latin typeface="Arial Black" panose="020B0A04020102020204" pitchFamily="34" charset="0"/>
            </a:endParaRPr>
          </a:p>
        </p:txBody>
      </p:sp>
      <p:sp>
        <p:nvSpPr>
          <p:cNvPr id="5" name="Slide Number Placeholder 4">
            <a:extLst>
              <a:ext uri="{FF2B5EF4-FFF2-40B4-BE49-F238E27FC236}">
                <a16:creationId xmlns:a16="http://schemas.microsoft.com/office/drawing/2014/main" id="{6E045D84-8B19-4FA0-9E77-578E76869995}"/>
              </a:ext>
            </a:extLst>
          </p:cNvPr>
          <p:cNvSpPr>
            <a:spLocks noGrp="1"/>
          </p:cNvSpPr>
          <p:nvPr>
            <p:ph type="sldNum" sz="quarter" idx="12"/>
          </p:nvPr>
        </p:nvSpPr>
        <p:spPr/>
        <p:txBody>
          <a:bodyPr/>
          <a:lstStyle/>
          <a:p>
            <a:fld id="{05AA5B7B-6AE4-45D3-9D16-35FC12317CBD}" type="slidenum">
              <a:rPr lang="en-IN" smtClean="0"/>
              <a:t>30</a:t>
            </a:fld>
            <a:endParaRPr lang="en-IN"/>
          </a:p>
        </p:txBody>
      </p:sp>
    </p:spTree>
    <p:extLst>
      <p:ext uri="{BB962C8B-B14F-4D97-AF65-F5344CB8AC3E}">
        <p14:creationId xmlns:p14="http://schemas.microsoft.com/office/powerpoint/2010/main" val="101176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1354" y="136525"/>
            <a:ext cx="12193354" cy="700195"/>
          </a:xfrm>
        </p:spPr>
        <p:txBody>
          <a:bodyPr>
            <a:normAutofit/>
          </a:bodyPr>
          <a:lstStyle/>
          <a:p>
            <a:pPr algn="ctr"/>
            <a:r>
              <a:rPr lang="en-US" dirty="0">
                <a:latin typeface="Times New Roman" panose="02020603050405020304" pitchFamily="18" charset="0"/>
                <a:cs typeface="Times New Roman" panose="02020603050405020304" pitchFamily="18" charset="0"/>
              </a:rPr>
              <a:t>Non-Isolated DC-DC Converters (Conventional)</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7E901EC-694E-48BD-B292-C770A87904DC}"/>
              </a:ext>
            </a:extLst>
          </p:cNvPr>
          <p:cNvPicPr>
            <a:picLocks noChangeAspect="1"/>
          </p:cNvPicPr>
          <p:nvPr/>
        </p:nvPicPr>
        <p:blipFill>
          <a:blip r:embed="rId2"/>
          <a:stretch>
            <a:fillRect/>
          </a:stretch>
        </p:blipFill>
        <p:spPr>
          <a:xfrm>
            <a:off x="588081" y="1296924"/>
            <a:ext cx="3234370" cy="1659838"/>
          </a:xfrm>
          <a:prstGeom prst="rect">
            <a:avLst/>
          </a:prstGeom>
        </p:spPr>
      </p:pic>
      <p:sp>
        <p:nvSpPr>
          <p:cNvPr id="5" name="Slide Number Placeholder 4">
            <a:extLst>
              <a:ext uri="{FF2B5EF4-FFF2-40B4-BE49-F238E27FC236}">
                <a16:creationId xmlns:a16="http://schemas.microsoft.com/office/drawing/2014/main" id="{F3F1AEDC-B489-481C-8360-8F8C81EFC816}"/>
              </a:ext>
            </a:extLst>
          </p:cNvPr>
          <p:cNvSpPr>
            <a:spLocks noGrp="1"/>
          </p:cNvSpPr>
          <p:nvPr>
            <p:ph type="sldNum" sz="quarter" idx="12"/>
          </p:nvPr>
        </p:nvSpPr>
        <p:spPr/>
        <p:txBody>
          <a:bodyPr/>
          <a:lstStyle/>
          <a:p>
            <a:fld id="{05AA5B7B-6AE4-45D3-9D16-35FC12317CBD}" type="slidenum">
              <a:rPr lang="en-IN" smtClean="0"/>
              <a:t>4</a:t>
            </a:fld>
            <a:endParaRPr lang="en-IN"/>
          </a:p>
        </p:txBody>
      </p:sp>
      <p:pic>
        <p:nvPicPr>
          <p:cNvPr id="9" name="Picture 8">
            <a:extLst>
              <a:ext uri="{FF2B5EF4-FFF2-40B4-BE49-F238E27FC236}">
                <a16:creationId xmlns:a16="http://schemas.microsoft.com/office/drawing/2014/main" id="{4D5FEEB6-1716-98C1-FF5D-1CA5D8A3FB66}"/>
              </a:ext>
            </a:extLst>
          </p:cNvPr>
          <p:cNvPicPr>
            <a:picLocks noChangeAspect="1"/>
          </p:cNvPicPr>
          <p:nvPr/>
        </p:nvPicPr>
        <p:blipFill>
          <a:blip r:embed="rId3"/>
          <a:stretch>
            <a:fillRect/>
          </a:stretch>
        </p:blipFill>
        <p:spPr>
          <a:xfrm>
            <a:off x="4072567" y="1278719"/>
            <a:ext cx="3234370" cy="1659838"/>
          </a:xfrm>
          <a:prstGeom prst="rect">
            <a:avLst/>
          </a:prstGeom>
        </p:spPr>
      </p:pic>
      <p:pic>
        <p:nvPicPr>
          <p:cNvPr id="10" name="Picture 9">
            <a:extLst>
              <a:ext uri="{FF2B5EF4-FFF2-40B4-BE49-F238E27FC236}">
                <a16:creationId xmlns:a16="http://schemas.microsoft.com/office/drawing/2014/main" id="{4177B2BF-0BE3-C12E-B22F-2299F1BC4401}"/>
              </a:ext>
            </a:extLst>
          </p:cNvPr>
          <p:cNvPicPr>
            <a:picLocks noChangeAspect="1"/>
          </p:cNvPicPr>
          <p:nvPr/>
        </p:nvPicPr>
        <p:blipFill>
          <a:blip r:embed="rId4"/>
          <a:stretch>
            <a:fillRect/>
          </a:stretch>
        </p:blipFill>
        <p:spPr>
          <a:xfrm>
            <a:off x="7557053" y="1272184"/>
            <a:ext cx="4046862" cy="1684578"/>
          </a:xfrm>
          <a:prstGeom prst="rect">
            <a:avLst/>
          </a:prstGeom>
        </p:spPr>
      </p:pic>
      <p:pic>
        <p:nvPicPr>
          <p:cNvPr id="6" name="Picture 5">
            <a:extLst>
              <a:ext uri="{FF2B5EF4-FFF2-40B4-BE49-F238E27FC236}">
                <a16:creationId xmlns:a16="http://schemas.microsoft.com/office/drawing/2014/main" id="{A7BEBBBD-FAA0-DDDC-4924-B292B8BC82F8}"/>
              </a:ext>
            </a:extLst>
          </p:cNvPr>
          <p:cNvPicPr>
            <a:picLocks noChangeAspect="1"/>
          </p:cNvPicPr>
          <p:nvPr/>
        </p:nvPicPr>
        <p:blipFill>
          <a:blip r:embed="rId5"/>
          <a:stretch>
            <a:fillRect/>
          </a:stretch>
        </p:blipFill>
        <p:spPr>
          <a:xfrm>
            <a:off x="1637866" y="4225547"/>
            <a:ext cx="4046862" cy="1664716"/>
          </a:xfrm>
          <a:prstGeom prst="rect">
            <a:avLst/>
          </a:prstGeom>
        </p:spPr>
      </p:pic>
      <p:pic>
        <p:nvPicPr>
          <p:cNvPr id="8" name="Picture 7">
            <a:extLst>
              <a:ext uri="{FF2B5EF4-FFF2-40B4-BE49-F238E27FC236}">
                <a16:creationId xmlns:a16="http://schemas.microsoft.com/office/drawing/2014/main" id="{D6937076-ADCB-1125-6001-8437F23A4FF3}"/>
              </a:ext>
            </a:extLst>
          </p:cNvPr>
          <p:cNvPicPr>
            <a:picLocks noChangeAspect="1"/>
          </p:cNvPicPr>
          <p:nvPr/>
        </p:nvPicPr>
        <p:blipFill>
          <a:blip r:embed="rId6"/>
          <a:stretch>
            <a:fillRect/>
          </a:stretch>
        </p:blipFill>
        <p:spPr>
          <a:xfrm>
            <a:off x="6507303" y="4215615"/>
            <a:ext cx="4046862" cy="1684579"/>
          </a:xfrm>
          <a:prstGeom prst="rect">
            <a:avLst/>
          </a:prstGeom>
        </p:spPr>
      </p:pic>
      <p:sp>
        <p:nvSpPr>
          <p:cNvPr id="11" name="TextBox 10">
            <a:extLst>
              <a:ext uri="{FF2B5EF4-FFF2-40B4-BE49-F238E27FC236}">
                <a16:creationId xmlns:a16="http://schemas.microsoft.com/office/drawing/2014/main" id="{9F8BA441-A9AD-E45B-1B73-682517B95721}"/>
              </a:ext>
            </a:extLst>
          </p:cNvPr>
          <p:cNvSpPr txBox="1"/>
          <p:nvPr/>
        </p:nvSpPr>
        <p:spPr>
          <a:xfrm>
            <a:off x="588081" y="2936302"/>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Boost Converter</a:t>
            </a:r>
            <a:endParaRPr lang="en-IN"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5372B6E-043D-7EEF-CB33-D57F6310FB2A}"/>
              </a:ext>
            </a:extLst>
          </p:cNvPr>
          <p:cNvSpPr txBox="1"/>
          <p:nvPr/>
        </p:nvSpPr>
        <p:spPr>
          <a:xfrm>
            <a:off x="4072565" y="2952401"/>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Buck-Boost Converter</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BC8046F-01D9-5BD5-08DF-8A7DD417CBE3}"/>
              </a:ext>
            </a:extLst>
          </p:cNvPr>
          <p:cNvSpPr txBox="1"/>
          <p:nvPr/>
        </p:nvSpPr>
        <p:spPr>
          <a:xfrm>
            <a:off x="7963299" y="2938557"/>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Cuk Converter</a:t>
            </a:r>
            <a:endParaRPr lang="en-IN"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A8014C-7567-FA21-4A08-D64B8E36DEA9}"/>
              </a:ext>
            </a:extLst>
          </p:cNvPr>
          <p:cNvSpPr txBox="1"/>
          <p:nvPr/>
        </p:nvSpPr>
        <p:spPr>
          <a:xfrm>
            <a:off x="2038933" y="5900194"/>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SEPIC Converter</a:t>
            </a:r>
            <a:endParaRPr lang="en-IN"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56CCB67-77E1-1994-BF2E-5F1604F65475}"/>
              </a:ext>
            </a:extLst>
          </p:cNvPr>
          <p:cNvSpPr txBox="1"/>
          <p:nvPr/>
        </p:nvSpPr>
        <p:spPr>
          <a:xfrm>
            <a:off x="6918699" y="5900194"/>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Zeta Converter</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18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3F1AEDC-B489-481C-8360-8F8C81EFC816}"/>
              </a:ext>
            </a:extLst>
          </p:cNvPr>
          <p:cNvSpPr>
            <a:spLocks noGrp="1"/>
          </p:cNvSpPr>
          <p:nvPr>
            <p:ph type="sldNum" sz="quarter" idx="12"/>
          </p:nvPr>
        </p:nvSpPr>
        <p:spPr/>
        <p:txBody>
          <a:bodyPr/>
          <a:lstStyle/>
          <a:p>
            <a:fld id="{05AA5B7B-6AE4-45D3-9D16-35FC12317CBD}" type="slidenum">
              <a:rPr lang="en-IN" smtClean="0"/>
              <a:t>5</a:t>
            </a:fld>
            <a:endParaRPr lang="en-IN"/>
          </a:p>
        </p:txBody>
      </p:sp>
      <p:pic>
        <p:nvPicPr>
          <p:cNvPr id="13" name="Picture 12">
            <a:extLst>
              <a:ext uri="{FF2B5EF4-FFF2-40B4-BE49-F238E27FC236}">
                <a16:creationId xmlns:a16="http://schemas.microsoft.com/office/drawing/2014/main" id="{06FD178F-DED4-E8A9-E1D8-59901674CD77}"/>
              </a:ext>
            </a:extLst>
          </p:cNvPr>
          <p:cNvPicPr>
            <a:picLocks noChangeAspect="1"/>
          </p:cNvPicPr>
          <p:nvPr/>
        </p:nvPicPr>
        <p:blipFill>
          <a:blip r:embed="rId2"/>
          <a:stretch>
            <a:fillRect/>
          </a:stretch>
        </p:blipFill>
        <p:spPr>
          <a:xfrm>
            <a:off x="3633847" y="3841912"/>
            <a:ext cx="4444912" cy="2103699"/>
          </a:xfrm>
          <a:prstGeom prst="rect">
            <a:avLst/>
          </a:prstGeom>
        </p:spPr>
      </p:pic>
      <p:pic>
        <p:nvPicPr>
          <p:cNvPr id="14" name="Picture 13">
            <a:extLst>
              <a:ext uri="{FF2B5EF4-FFF2-40B4-BE49-F238E27FC236}">
                <a16:creationId xmlns:a16="http://schemas.microsoft.com/office/drawing/2014/main" id="{79A2C2F6-7710-8435-3B52-B8D902B8E394}"/>
              </a:ext>
            </a:extLst>
          </p:cNvPr>
          <p:cNvPicPr>
            <a:picLocks noChangeAspect="1"/>
          </p:cNvPicPr>
          <p:nvPr/>
        </p:nvPicPr>
        <p:blipFill>
          <a:blip r:embed="rId3"/>
          <a:stretch>
            <a:fillRect/>
          </a:stretch>
        </p:blipFill>
        <p:spPr>
          <a:xfrm>
            <a:off x="3849530" y="965503"/>
            <a:ext cx="4013545" cy="2329145"/>
          </a:xfrm>
          <a:prstGeom prst="rect">
            <a:avLst/>
          </a:prstGeom>
        </p:spPr>
      </p:pic>
      <p:sp>
        <p:nvSpPr>
          <p:cNvPr id="15" name="TextBox 14">
            <a:extLst>
              <a:ext uri="{FF2B5EF4-FFF2-40B4-BE49-F238E27FC236}">
                <a16:creationId xmlns:a16="http://schemas.microsoft.com/office/drawing/2014/main" id="{88486150-66B2-34B8-157E-F213A5444874}"/>
              </a:ext>
            </a:extLst>
          </p:cNvPr>
          <p:cNvSpPr txBox="1"/>
          <p:nvPr/>
        </p:nvSpPr>
        <p:spPr>
          <a:xfrm>
            <a:off x="4170848" y="3294648"/>
            <a:ext cx="362506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Positive Output Super-Lift Luo Converter</a:t>
            </a:r>
            <a:endParaRPr lang="en-IN"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3CA7B53-C8A0-5A88-9935-74A849C0D4C7}"/>
              </a:ext>
            </a:extLst>
          </p:cNvPr>
          <p:cNvSpPr txBox="1"/>
          <p:nvPr/>
        </p:nvSpPr>
        <p:spPr>
          <a:xfrm>
            <a:off x="4239118" y="5945611"/>
            <a:ext cx="323437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Ultra-Lift Luo Converter</a:t>
            </a:r>
            <a:endParaRPr lang="en-IN" sz="1400"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7DFC3E23-532A-8543-4CFA-B5ECBCAB919D}"/>
              </a:ext>
            </a:extLst>
          </p:cNvPr>
          <p:cNvSpPr>
            <a:spLocks noGrp="1"/>
          </p:cNvSpPr>
          <p:nvPr>
            <p:ph type="title"/>
          </p:nvPr>
        </p:nvSpPr>
        <p:spPr>
          <a:xfrm>
            <a:off x="0" y="131897"/>
            <a:ext cx="12193354" cy="743945"/>
          </a:xfrm>
        </p:spPr>
        <p:txBody>
          <a:bodyPr>
            <a:normAutofit/>
          </a:bodyPr>
          <a:lstStyle/>
          <a:p>
            <a:pPr algn="ctr"/>
            <a:r>
              <a:rPr lang="en-US" dirty="0">
                <a:latin typeface="Times New Roman" panose="02020603050405020304" pitchFamily="18" charset="0"/>
                <a:cs typeface="Times New Roman" panose="02020603050405020304" pitchFamily="18" charset="0"/>
              </a:rPr>
              <a:t>Non-Isolated DC-DC Converters (High Gain)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79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838200"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Comparison of Converters Gain</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8367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722C8B4-C62C-470B-9F8A-4C0886EE8FBE}"/>
              </a:ext>
            </a:extLst>
          </p:cNvPr>
          <p:cNvSpPr>
            <a:spLocks noGrp="1"/>
          </p:cNvSpPr>
          <p:nvPr>
            <p:ph type="sldNum" sz="quarter" idx="12"/>
          </p:nvPr>
        </p:nvSpPr>
        <p:spPr/>
        <p:txBody>
          <a:bodyPr/>
          <a:lstStyle/>
          <a:p>
            <a:fld id="{05AA5B7B-6AE4-45D3-9D16-35FC12317CBD}" type="slidenum">
              <a:rPr lang="en-IN" smtClean="0"/>
              <a:t>6</a:t>
            </a:fld>
            <a:endParaRPr lang="en-IN"/>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B56F2177-4207-EB3F-683A-735304FB3BA4}"/>
                  </a:ext>
                </a:extLst>
              </p:cNvPr>
              <p:cNvGraphicFramePr>
                <a:graphicFrameLocks noGrp="1"/>
              </p:cNvGraphicFramePr>
              <p:nvPr>
                <p:extLst>
                  <p:ext uri="{D42A27DB-BD31-4B8C-83A1-F6EECF244321}">
                    <p14:modId xmlns:p14="http://schemas.microsoft.com/office/powerpoint/2010/main" val="4027733262"/>
                  </p:ext>
                </p:extLst>
              </p:nvPr>
            </p:nvGraphicFramePr>
            <p:xfrm>
              <a:off x="1285411" y="913846"/>
              <a:ext cx="9621178" cy="5882010"/>
            </p:xfrm>
            <a:graphic>
              <a:graphicData uri="http://schemas.openxmlformats.org/drawingml/2006/table">
                <a:tbl>
                  <a:tblPr firstRow="1" firstCol="1" bandRow="1">
                    <a:tableStyleId>{5940675A-B579-460E-94D1-54222C63F5DA}</a:tableStyleId>
                  </a:tblPr>
                  <a:tblGrid>
                    <a:gridCol w="1964974">
                      <a:extLst>
                        <a:ext uri="{9D8B030D-6E8A-4147-A177-3AD203B41FA5}">
                          <a16:colId xmlns:a16="http://schemas.microsoft.com/office/drawing/2014/main" val="2706876744"/>
                        </a:ext>
                      </a:extLst>
                    </a:gridCol>
                    <a:gridCol w="1658964">
                      <a:extLst>
                        <a:ext uri="{9D8B030D-6E8A-4147-A177-3AD203B41FA5}">
                          <a16:colId xmlns:a16="http://schemas.microsoft.com/office/drawing/2014/main" val="1724405421"/>
                        </a:ext>
                      </a:extLst>
                    </a:gridCol>
                    <a:gridCol w="999540">
                      <a:extLst>
                        <a:ext uri="{9D8B030D-6E8A-4147-A177-3AD203B41FA5}">
                          <a16:colId xmlns:a16="http://schemas.microsoft.com/office/drawing/2014/main" val="2680172108"/>
                        </a:ext>
                      </a:extLst>
                    </a:gridCol>
                    <a:gridCol w="999540">
                      <a:extLst>
                        <a:ext uri="{9D8B030D-6E8A-4147-A177-3AD203B41FA5}">
                          <a16:colId xmlns:a16="http://schemas.microsoft.com/office/drawing/2014/main" val="1844635513"/>
                        </a:ext>
                      </a:extLst>
                    </a:gridCol>
                    <a:gridCol w="999540">
                      <a:extLst>
                        <a:ext uri="{9D8B030D-6E8A-4147-A177-3AD203B41FA5}">
                          <a16:colId xmlns:a16="http://schemas.microsoft.com/office/drawing/2014/main" val="2370034656"/>
                        </a:ext>
                      </a:extLst>
                    </a:gridCol>
                    <a:gridCol w="999540">
                      <a:extLst>
                        <a:ext uri="{9D8B030D-6E8A-4147-A177-3AD203B41FA5}">
                          <a16:colId xmlns:a16="http://schemas.microsoft.com/office/drawing/2014/main" val="892499304"/>
                        </a:ext>
                      </a:extLst>
                    </a:gridCol>
                    <a:gridCol w="999540">
                      <a:extLst>
                        <a:ext uri="{9D8B030D-6E8A-4147-A177-3AD203B41FA5}">
                          <a16:colId xmlns:a16="http://schemas.microsoft.com/office/drawing/2014/main" val="2569862258"/>
                        </a:ext>
                      </a:extLst>
                    </a:gridCol>
                    <a:gridCol w="999540">
                      <a:extLst>
                        <a:ext uri="{9D8B030D-6E8A-4147-A177-3AD203B41FA5}">
                          <a16:colId xmlns:a16="http://schemas.microsoft.com/office/drawing/2014/main" val="372027487"/>
                        </a:ext>
                      </a:extLst>
                    </a:gridCol>
                  </a:tblGrid>
                  <a:tr h="578073">
                    <a:tc rowSpan="2">
                      <a:txBody>
                        <a:bodyPr/>
                        <a:lstStyle/>
                        <a:p>
                          <a:pPr algn="l">
                            <a:lnSpc>
                              <a:spcPct val="100000"/>
                            </a:lnSpc>
                            <a:spcAft>
                              <a:spcPts val="800"/>
                            </a:spcAft>
                          </a:pPr>
                          <a:r>
                            <a:rPr lang="en-IN" sz="1800" b="1" dirty="0">
                              <a:effectLst/>
                              <a:latin typeface="Times New Roman" panose="02020603050405020304" pitchFamily="18" charset="0"/>
                              <a:cs typeface="Times New Roman" panose="02020603050405020304" pitchFamily="18" charset="0"/>
                            </a:rPr>
                            <a:t>Converters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lToBr w="12700" cap="flat" cmpd="sng" algn="ctr">
                          <a:noFill/>
                          <a:prstDash val="solid"/>
                          <a:round/>
                          <a:headEnd type="none" w="med" len="med"/>
                          <a:tailEnd type="none" w="med" len="med"/>
                        </a:lnTlToBr>
                        <a:solidFill>
                          <a:schemeClr val="accent5">
                            <a:lumMod val="20000"/>
                            <a:lumOff val="80000"/>
                          </a:schemeClr>
                        </a:solidFill>
                      </a:tcPr>
                    </a:tc>
                    <a:tc rowSpan="2">
                      <a:txBody>
                        <a:bodyPr/>
                        <a:lstStyle/>
                        <a:p>
                          <a:pPr algn="ct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Gain</a:t>
                          </a:r>
                        </a:p>
                        <a:p>
                          <a:pPr algn="ct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US" sz="1800" b="1" i="1" smtClean="0">
                                        <a:effectLst/>
                                        <a:latin typeface="Cambria Math" panose="02040503050406030204" pitchFamily="18" charset="0"/>
                                        <a:cs typeface="Times New Roman" panose="02020603050405020304" pitchFamily="18" charset="0"/>
                                      </a:rPr>
                                    </m:ctrlPr>
                                  </m:dPr>
                                  <m:e>
                                    <m:f>
                                      <m:fPr>
                                        <m:ctrlPr>
                                          <a:rPr lang="en-US" sz="1800" b="1" i="1" smtClean="0">
                                            <a:effectLst/>
                                            <a:latin typeface="Cambria Math" panose="02040503050406030204" pitchFamily="18" charset="0"/>
                                            <a:cs typeface="Times New Roman" panose="02020603050405020304" pitchFamily="18" charset="0"/>
                                          </a:rPr>
                                        </m:ctrlPr>
                                      </m:fPr>
                                      <m:num>
                                        <m:sSub>
                                          <m:sSubPr>
                                            <m:ctrlPr>
                                              <a:rPr lang="en-US" sz="1800" b="1" i="1" smtClean="0">
                                                <a:effectLst/>
                                                <a:latin typeface="Cambria Math" panose="02040503050406030204" pitchFamily="18" charset="0"/>
                                                <a:cs typeface="Times New Roman" panose="02020603050405020304" pitchFamily="18" charset="0"/>
                                              </a:rPr>
                                            </m:ctrlPr>
                                          </m:sSubPr>
                                          <m:e>
                                            <m:r>
                                              <a:rPr lang="en-US" sz="1800" b="1" i="1" smtClean="0">
                                                <a:effectLst/>
                                                <a:latin typeface="Cambria Math" panose="02040503050406030204" pitchFamily="18" charset="0"/>
                                                <a:cs typeface="Times New Roman" panose="02020603050405020304" pitchFamily="18" charset="0"/>
                                              </a:rPr>
                                              <m:t>𝑽</m:t>
                                            </m:r>
                                          </m:e>
                                          <m:sub>
                                            <m:r>
                                              <a:rPr lang="en-US" sz="1800" b="1" i="1" smtClean="0">
                                                <a:effectLst/>
                                                <a:latin typeface="Cambria Math" panose="02040503050406030204" pitchFamily="18" charset="0"/>
                                                <a:cs typeface="Times New Roman" panose="02020603050405020304" pitchFamily="18" charset="0"/>
                                              </a:rPr>
                                              <m:t>𝒐𝒖𝒕</m:t>
                                            </m:r>
                                          </m:sub>
                                        </m:sSub>
                                      </m:num>
                                      <m:den>
                                        <m:sSub>
                                          <m:sSubPr>
                                            <m:ctrlPr>
                                              <a:rPr lang="en-US" sz="1800" b="1" i="1" smtClean="0">
                                                <a:effectLst/>
                                                <a:latin typeface="Cambria Math" panose="02040503050406030204" pitchFamily="18" charset="0"/>
                                                <a:cs typeface="Times New Roman" panose="02020603050405020304" pitchFamily="18" charset="0"/>
                                              </a:rPr>
                                            </m:ctrlPr>
                                          </m:sSubPr>
                                          <m:e>
                                            <m:r>
                                              <a:rPr lang="en-US" sz="1800" b="1" i="1" smtClean="0">
                                                <a:effectLst/>
                                                <a:latin typeface="Cambria Math" panose="02040503050406030204" pitchFamily="18" charset="0"/>
                                                <a:cs typeface="Times New Roman" panose="02020603050405020304" pitchFamily="18" charset="0"/>
                                              </a:rPr>
                                              <m:t>𝑽</m:t>
                                            </m:r>
                                          </m:e>
                                          <m:sub>
                                            <m:r>
                                              <a:rPr lang="en-US" sz="1800" b="1" i="1" smtClean="0">
                                                <a:effectLst/>
                                                <a:latin typeface="Cambria Math" panose="02040503050406030204" pitchFamily="18" charset="0"/>
                                                <a:cs typeface="Times New Roman" panose="02020603050405020304" pitchFamily="18" charset="0"/>
                                              </a:rPr>
                                              <m:t>𝒊𝒏</m:t>
                                            </m:r>
                                          </m:sub>
                                        </m:sSub>
                                      </m:den>
                                    </m:f>
                                  </m:e>
                                </m:d>
                              </m:oMath>
                            </m:oMathPara>
                          </a14:m>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gridSpan="6">
                      <a:txBody>
                        <a:bodyPr/>
                        <a:lstStyle/>
                        <a:p>
                          <a:pPr algn="ct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Duty Cycle (D)</a:t>
                          </a:r>
                        </a:p>
                      </a:txBody>
                      <a:tcPr marL="68580" marR="68580" marT="0" marB="0" anchor="ctr">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940452495"/>
                      </a:ext>
                    </a:extLst>
                  </a:tr>
                  <a:tr h="578073">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0.2</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0.33</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0.67</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0.8</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0.9</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390486733"/>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Boost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1</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0695084"/>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Buck-Boost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𝐷</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5288392"/>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Cuk</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𝐷</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84121872"/>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SEPIC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𝐷</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5404604"/>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Zeta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𝐷</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2359649"/>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Super-Lift Luo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2−</m:t>
                                    </m:r>
                                    <m:r>
                                      <a:rPr lang="en-US" sz="1800" b="0" i="1" smtClean="0">
                                        <a:effectLst/>
                                        <a:latin typeface="Cambria Math" panose="02040503050406030204" pitchFamily="18" charset="0"/>
                                        <a:cs typeface="Times New Roman" panose="02020603050405020304" pitchFamily="18" charset="0"/>
                                      </a:rPr>
                                      <m:t>𝐷</m:t>
                                    </m:r>
                                  </m:num>
                                  <m:den>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9706675"/>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Ultra-Lift Luo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US" sz="1800" b="0" i="1" smtClean="0">
                                        <a:effectLst/>
                                        <a:latin typeface="Cambria Math" panose="02040503050406030204" pitchFamily="18" charset="0"/>
                                        <a:cs typeface="Times New Roman" panose="02020603050405020304" pitchFamily="18" charset="0"/>
                                      </a:rPr>
                                      <m:t>𝐷</m:t>
                                    </m:r>
                                    <m:r>
                                      <a:rPr lang="en-US" sz="1800" b="0" i="1" smtClean="0">
                                        <a:effectLst/>
                                        <a:latin typeface="Cambria Math" panose="02040503050406030204" pitchFamily="18" charset="0"/>
                                        <a:cs typeface="Times New Roman" panose="02020603050405020304" pitchFamily="18" charset="0"/>
                                      </a:rPr>
                                      <m:t>(2−</m:t>
                                    </m:r>
                                    <m:r>
                                      <a:rPr lang="en-US" sz="1800" b="0" i="1" smtClean="0">
                                        <a:effectLst/>
                                        <a:latin typeface="Cambria Math" panose="02040503050406030204" pitchFamily="18" charset="0"/>
                                        <a:cs typeface="Times New Roman" panose="02020603050405020304" pitchFamily="18" charset="0"/>
                                      </a:rPr>
                                      <m:t>𝐷</m:t>
                                    </m:r>
                                    <m:r>
                                      <a:rPr lang="en-US" sz="1800" b="0" i="1" smtClean="0">
                                        <a:effectLst/>
                                        <a:latin typeface="Cambria Math" panose="02040503050406030204" pitchFamily="18" charset="0"/>
                                        <a:cs typeface="Times New Roman" panose="02020603050405020304" pitchFamily="18" charset="0"/>
                                      </a:rPr>
                                      <m:t>)</m:t>
                                    </m:r>
                                  </m:num>
                                  <m:den>
                                    <m:sSup>
                                      <m:sSupPr>
                                        <m:ctrlPr>
                                          <a:rPr lang="en-US" sz="1800" b="0" i="1" smtClean="0">
                                            <a:effectLst/>
                                            <a:latin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cs typeface="Times New Roman" panose="02020603050405020304" pitchFamily="18" charset="0"/>
                                          </a:rPr>
                                          <m:t>(1−</m:t>
                                        </m:r>
                                        <m:r>
                                          <a:rPr lang="en-US" sz="1800" b="0" i="1" smtClean="0">
                                            <a:effectLst/>
                                            <a:latin typeface="Cambria Math" panose="02040503050406030204" pitchFamily="18" charset="0"/>
                                            <a:cs typeface="Times New Roman" panose="02020603050405020304" pitchFamily="18" charset="0"/>
                                          </a:rPr>
                                          <m:t>𝐷</m:t>
                                        </m:r>
                                        <m:r>
                                          <a:rPr lang="en-US" sz="1800" b="0" i="1" smtClean="0">
                                            <a:effectLst/>
                                            <a:latin typeface="Cambria Math" panose="02040503050406030204" pitchFamily="18" charset="0"/>
                                            <a:cs typeface="Times New Roman" panose="02020603050405020304" pitchFamily="18" charset="0"/>
                                          </a:rPr>
                                          <m:t>)</m:t>
                                        </m:r>
                                      </m:e>
                                      <m:sup>
                                        <m:r>
                                          <a:rPr lang="en-US" sz="1800" b="0" i="1" smtClean="0">
                                            <a:effectLst/>
                                            <a:latin typeface="Cambria Math" panose="02040503050406030204" pitchFamily="18" charset="0"/>
                                            <a:cs typeface="Times New Roman" panose="02020603050405020304" pitchFamily="18" charset="0"/>
                                          </a:rPr>
                                          <m:t>2</m:t>
                                        </m:r>
                                      </m:sup>
                                    </m:sSup>
                                  </m:den>
                                </m:f>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4446712"/>
                      </a:ext>
                    </a:extLst>
                  </a:tr>
                </a:tbl>
              </a:graphicData>
            </a:graphic>
          </p:graphicFrame>
        </mc:Choice>
        <mc:Fallback xmlns="">
          <p:graphicFrame>
            <p:nvGraphicFramePr>
              <p:cNvPr id="11" name="Table 10">
                <a:extLst>
                  <a:ext uri="{FF2B5EF4-FFF2-40B4-BE49-F238E27FC236}">
                    <a16:creationId xmlns:a16="http://schemas.microsoft.com/office/drawing/2014/main" id="{B56F2177-4207-EB3F-683A-735304FB3BA4}"/>
                  </a:ext>
                </a:extLst>
              </p:cNvPr>
              <p:cNvGraphicFramePr>
                <a:graphicFrameLocks noGrp="1"/>
              </p:cNvGraphicFramePr>
              <p:nvPr>
                <p:extLst>
                  <p:ext uri="{D42A27DB-BD31-4B8C-83A1-F6EECF244321}">
                    <p14:modId xmlns:p14="http://schemas.microsoft.com/office/powerpoint/2010/main" val="4027733262"/>
                  </p:ext>
                </p:extLst>
              </p:nvPr>
            </p:nvGraphicFramePr>
            <p:xfrm>
              <a:off x="1285411" y="913846"/>
              <a:ext cx="9621178" cy="5882010"/>
            </p:xfrm>
            <a:graphic>
              <a:graphicData uri="http://schemas.openxmlformats.org/drawingml/2006/table">
                <a:tbl>
                  <a:tblPr firstRow="1" firstCol="1" bandRow="1">
                    <a:tableStyleId>{5940675A-B579-460E-94D1-54222C63F5DA}</a:tableStyleId>
                  </a:tblPr>
                  <a:tblGrid>
                    <a:gridCol w="1964974">
                      <a:extLst>
                        <a:ext uri="{9D8B030D-6E8A-4147-A177-3AD203B41FA5}">
                          <a16:colId xmlns:a16="http://schemas.microsoft.com/office/drawing/2014/main" val="2706876744"/>
                        </a:ext>
                      </a:extLst>
                    </a:gridCol>
                    <a:gridCol w="1658964">
                      <a:extLst>
                        <a:ext uri="{9D8B030D-6E8A-4147-A177-3AD203B41FA5}">
                          <a16:colId xmlns:a16="http://schemas.microsoft.com/office/drawing/2014/main" val="1724405421"/>
                        </a:ext>
                      </a:extLst>
                    </a:gridCol>
                    <a:gridCol w="999540">
                      <a:extLst>
                        <a:ext uri="{9D8B030D-6E8A-4147-A177-3AD203B41FA5}">
                          <a16:colId xmlns:a16="http://schemas.microsoft.com/office/drawing/2014/main" val="2680172108"/>
                        </a:ext>
                      </a:extLst>
                    </a:gridCol>
                    <a:gridCol w="999540">
                      <a:extLst>
                        <a:ext uri="{9D8B030D-6E8A-4147-A177-3AD203B41FA5}">
                          <a16:colId xmlns:a16="http://schemas.microsoft.com/office/drawing/2014/main" val="1844635513"/>
                        </a:ext>
                      </a:extLst>
                    </a:gridCol>
                    <a:gridCol w="999540">
                      <a:extLst>
                        <a:ext uri="{9D8B030D-6E8A-4147-A177-3AD203B41FA5}">
                          <a16:colId xmlns:a16="http://schemas.microsoft.com/office/drawing/2014/main" val="2370034656"/>
                        </a:ext>
                      </a:extLst>
                    </a:gridCol>
                    <a:gridCol w="999540">
                      <a:extLst>
                        <a:ext uri="{9D8B030D-6E8A-4147-A177-3AD203B41FA5}">
                          <a16:colId xmlns:a16="http://schemas.microsoft.com/office/drawing/2014/main" val="892499304"/>
                        </a:ext>
                      </a:extLst>
                    </a:gridCol>
                    <a:gridCol w="999540">
                      <a:extLst>
                        <a:ext uri="{9D8B030D-6E8A-4147-A177-3AD203B41FA5}">
                          <a16:colId xmlns:a16="http://schemas.microsoft.com/office/drawing/2014/main" val="2569862258"/>
                        </a:ext>
                      </a:extLst>
                    </a:gridCol>
                    <a:gridCol w="999540">
                      <a:extLst>
                        <a:ext uri="{9D8B030D-6E8A-4147-A177-3AD203B41FA5}">
                          <a16:colId xmlns:a16="http://schemas.microsoft.com/office/drawing/2014/main" val="372027487"/>
                        </a:ext>
                      </a:extLst>
                    </a:gridCol>
                  </a:tblGrid>
                  <a:tr h="578073">
                    <a:tc rowSpan="2">
                      <a:txBody>
                        <a:bodyPr/>
                        <a:lstStyle/>
                        <a:p>
                          <a:pPr algn="l">
                            <a:lnSpc>
                              <a:spcPct val="100000"/>
                            </a:lnSpc>
                            <a:spcAft>
                              <a:spcPts val="800"/>
                            </a:spcAft>
                          </a:pPr>
                          <a:r>
                            <a:rPr lang="en-IN" sz="1800" b="1" dirty="0">
                              <a:effectLst/>
                              <a:latin typeface="Times New Roman" panose="02020603050405020304" pitchFamily="18" charset="0"/>
                              <a:cs typeface="Times New Roman" panose="02020603050405020304" pitchFamily="18" charset="0"/>
                            </a:rPr>
                            <a:t>Converters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lToBr w="12700" cap="flat" cmpd="sng" algn="ctr">
                          <a:noFill/>
                          <a:prstDash val="solid"/>
                          <a:round/>
                          <a:headEnd type="none" w="med" len="med"/>
                          <a:tailEnd type="none" w="med" len="med"/>
                        </a:lnTlToBr>
                        <a:solidFill>
                          <a:schemeClr val="accent5">
                            <a:lumMod val="20000"/>
                            <a:lumOff val="80000"/>
                          </a:schemeClr>
                        </a:solidFill>
                      </a:tcPr>
                    </a:tc>
                    <a:tc rowSpan="2">
                      <a:txBody>
                        <a:bodyPr/>
                        <a:lstStyle/>
                        <a:p>
                          <a:endParaRPr lang="en-US"/>
                        </a:p>
                      </a:txBody>
                      <a:tcPr marL="68580" marR="68580" marT="0" marB="0">
                        <a:blipFill>
                          <a:blip r:embed="rId2"/>
                          <a:stretch>
                            <a:fillRect l="-119118" t="-6316" r="-362868" b="-409474"/>
                          </a:stretch>
                        </a:blipFill>
                      </a:tcPr>
                    </a:tc>
                    <a:tc gridSpan="6">
                      <a:txBody>
                        <a:bodyPr/>
                        <a:lstStyle/>
                        <a:p>
                          <a:pPr algn="ct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Duty Cycle (D)</a:t>
                          </a:r>
                        </a:p>
                      </a:txBody>
                      <a:tcPr marL="68580" marR="68580" marT="0" marB="0" anchor="ctr">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pPr algn="ct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940452495"/>
                      </a:ext>
                    </a:extLst>
                  </a:tr>
                  <a:tr h="578073">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0.2</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0.33</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0.67</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0.8</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0.9</a:t>
                          </a:r>
                          <a:endParaRPr lang="en-IN" sz="18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390486733"/>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Boost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183636" r="-362868" b="-607273"/>
                          </a:stretch>
                        </a:blipFill>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0695084"/>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Buck-Boost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283636" r="-362868" b="-507273"/>
                          </a:stretch>
                        </a:blipFill>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5288392"/>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Cuk</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387156" r="-362868" b="-411927"/>
                          </a:stretch>
                        </a:blip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84121872"/>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SEPIC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482727" r="-362868" b="-308182"/>
                          </a:stretch>
                        </a:blip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5404604"/>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Zeta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582727" r="-362868" b="-208182"/>
                          </a:stretch>
                        </a:blip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2359649"/>
                      </a:ext>
                    </a:extLst>
                  </a:tr>
                  <a:tr h="66884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Super-Lift Luo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682727" r="-362868" b="-108182"/>
                          </a:stretch>
                        </a:blipFill>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9706675"/>
                      </a:ext>
                    </a:extLst>
                  </a:tr>
                  <a:tr h="712788">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Ultra-Lift Luo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endParaRPr lang="en-US"/>
                        </a:p>
                      </a:txBody>
                      <a:tcPr marL="68580" marR="68580" marT="0" marB="0" anchor="ctr">
                        <a:blipFill>
                          <a:blip r:embed="rId2"/>
                          <a:stretch>
                            <a:fillRect l="-119118" t="-735897" r="-362868" b="-1709"/>
                          </a:stretch>
                        </a:blipFill>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0.56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4446712"/>
                      </a:ext>
                    </a:extLst>
                  </a:tr>
                </a:tbl>
              </a:graphicData>
            </a:graphic>
          </p:graphicFrame>
        </mc:Fallback>
      </mc:AlternateContent>
    </p:spTree>
    <p:extLst>
      <p:ext uri="{BB962C8B-B14F-4D97-AF65-F5344CB8AC3E}">
        <p14:creationId xmlns:p14="http://schemas.microsoft.com/office/powerpoint/2010/main" val="277789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900344"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Designing of Converters</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836720"/>
                <a:ext cx="10515600" cy="602128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Aft>
                    <a:spcPts val="800"/>
                  </a:spcAft>
                </a:pP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Design Specification of Boost Converter</a:t>
                </a: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IN" sz="18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𝐶𝑜𝑛𝑠𝑖𝑑𝑒𝑟𝑖𝑛𝑔</m:t>
                          </m:r>
                          <m:r>
                            <a:rPr lang="en-US" sz="18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𝑃</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=10000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𝑊</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𝑎𝑡</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=500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=200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oMath>
                  </m:oMathPara>
                </a14:m>
                <a:endParaRPr lang="en-IN" sz="1800" dirty="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m:rPr>
                          <m:sty m:val="p"/>
                        </m:rPr>
                        <a:rPr lang="en-US" sz="18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From</m:t>
                      </m:r>
                      <m:r>
                        <a:rPr lang="en-US" sz="18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this</m:t>
                      </m:r>
                      <m:r>
                        <a:rPr lang="en-US" sz="18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𝑅</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e>
                            <m:sup>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num>
                        <m:den>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𝑃</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den>
                      </m:f>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=25 Ω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𝑃</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0</m:t>
                              </m:r>
                            </m:sub>
                          </m:sSub>
                        </m:num>
                        <m:den>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den>
                      </m:f>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=20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𝐴</m:t>
                      </m:r>
                    </m:oMath>
                  </m:oMathPara>
                </a14:m>
                <a:endParaRPr lang="en-IN" sz="1800" dirty="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𝐴𝑠𝑠𝑢𝑚𝑖𝑛𝑔</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𝐿</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=5%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𝑜𝑓</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=1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𝐴</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=0.1%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𝑜𝑓</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=0.5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𝑉</m:t>
                      </m:r>
                    </m:oMath>
                  </m:oMathPara>
                </a14:m>
                <a:endParaRPr lang="en-IN" sz="1800" dirty="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𝐿𝑒𝑡</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𝑡h𝑒</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𝑆𝑤𝑖𝑡𝑐h𝑖𝑛𝑔</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𝑓𝑟𝑒𝑞𝑢𝑒𝑛𝑐𝑦</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𝑓</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𝑠</m:t>
                          </m:r>
                        </m:sub>
                      </m:s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=10 </m:t>
                      </m:r>
                      <m:r>
                        <a:rPr lang="en-US" sz="18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𝑘</m:t>
                      </m:r>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𝐻𝑧</m:t>
                      </m:r>
                    </m:oMath>
                  </m:oMathPara>
                </a14:m>
                <a:endParaRPr lang="en-IN" sz="1800" dirty="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200</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500</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h𝑒𝑛𝑐𝑒</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𝐷</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latin typeface="Cambria Math" panose="02040503050406030204" pitchFamily="18" charset="0"/>
                                  <a:ea typeface="Cambria Math" panose="02040503050406030204" pitchFamily="18" charset="0"/>
                                  <a:cs typeface="Times New Roman" panose="02020603050405020304" pitchFamily="18" charset="0"/>
                                </a:rPr>
                                <m:t>𝑜</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num>
                        <m:den>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𝑜</m:t>
                              </m:r>
                            </m:sub>
                          </m:sSub>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=0.</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6</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60</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Calculating L and C values:</a:t>
                </a:r>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𝐿</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𝐷</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𝑖𝑛</m:t>
                              </m:r>
                            </m:sub>
                          </m:sSub>
                        </m:num>
                        <m:den>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𝐿</m:t>
                              </m:r>
                            </m:sub>
                          </m:sSub>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𝑓</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sub>
                          </m:sSub>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12</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𝑚𝐻</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𝐶</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𝐷</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𝑜</m:t>
                              </m:r>
                            </m:sub>
                          </m:sSub>
                        </m:num>
                        <m:den>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𝑜</m:t>
                              </m:r>
                            </m:sub>
                          </m:sSub>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𝑓</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sub>
                          </m:sSub>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2400</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µ</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𝐹</m:t>
                      </m:r>
                    </m:oMath>
                  </m:oMathPara>
                </a14:m>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Checking whether converter is in CCM or DCM:</a:t>
                </a:r>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𝐿</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𝐷</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∙(1−</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𝐷</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e>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𝑅</m:t>
                          </m:r>
                        </m:num>
                        <m:den>
                          <m:r>
                            <a:rPr lang="en-US" sz="1800" i="1">
                              <a:effectLst/>
                              <a:latin typeface="Cambria Math" panose="02040503050406030204" pitchFamily="18" charset="0"/>
                              <a:ea typeface="Cambria Math" panose="02040503050406030204" pitchFamily="18" charset="0"/>
                              <a:cs typeface="Times New Roman" panose="02020603050405020304" pitchFamily="18" charset="0"/>
                            </a:rPr>
                            <m:t>2</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𝑓</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sub>
                          </m:sSub>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0.12</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𝑚</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𝐻</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𝐶</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𝐷</m:t>
                          </m:r>
                        </m:num>
                        <m:den>
                          <m:r>
                            <a:rPr lang="en-US" sz="1800" i="1">
                              <a:effectLst/>
                              <a:latin typeface="Cambria Math" panose="02040503050406030204" pitchFamily="18" charset="0"/>
                              <a:ea typeface="Cambria Math" panose="02040503050406030204" pitchFamily="18" charset="0"/>
                              <a:cs typeface="Times New Roman" panose="02020603050405020304" pitchFamily="18" charset="0"/>
                            </a:rPr>
                            <m:t>2</m:t>
                          </m:r>
                          <m:sSub>
                            <m:sSubPr>
                              <m:ctrlPr>
                                <a:rPr lang="en-I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𝑓</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𝑅</m:t>
                          </m:r>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1.2</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µ</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𝐹</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Since the obtained values of </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L</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and </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are greater than the critical values, the converter is working in </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Continuous Conduction Mode.</a:t>
                </a:r>
                <a:endParaRPr lang="en-IN" sz="18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mc:Choice>
        <mc:Fallback xmlns="">
          <p:sp>
            <p:nvSpPr>
              <p:cNvPr id="4" name="Title 1">
                <a:extLst>
                  <a:ext uri="{FF2B5EF4-FFF2-40B4-BE49-F238E27FC236}">
                    <a16:creationId xmlns:a16="http://schemas.microsoft.com/office/drawing/2014/main" id="{BB4E1136-00AB-4C8C-8FF4-E15CC207A874}"/>
                  </a:ext>
                </a:extLst>
              </p:cNvPr>
              <p:cNvSpPr txBox="1">
                <a:spLocks noRot="1" noChangeAspect="1" noMove="1" noResize="1" noEditPoints="1" noAdjustHandles="1" noChangeArrowheads="1" noChangeShapeType="1" noTextEdit="1"/>
              </p:cNvSpPr>
              <p:nvPr/>
            </p:nvSpPr>
            <p:spPr>
              <a:xfrm>
                <a:off x="838200" y="836720"/>
                <a:ext cx="10515600" cy="6021280"/>
              </a:xfrm>
              <a:prstGeom prst="rect">
                <a:avLst/>
              </a:prstGeom>
              <a:blipFill>
                <a:blip r:embed="rId2"/>
                <a:stretch>
                  <a:fillRect l="-522" t="-607" r="-464" b="-101"/>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D95A94AE-C16D-4797-A66E-4ACBAA6BCFD7}"/>
              </a:ext>
            </a:extLst>
          </p:cNvPr>
          <p:cNvSpPr>
            <a:spLocks noGrp="1"/>
          </p:cNvSpPr>
          <p:nvPr>
            <p:ph type="sldNum" sz="quarter" idx="12"/>
          </p:nvPr>
        </p:nvSpPr>
        <p:spPr/>
        <p:txBody>
          <a:bodyPr/>
          <a:lstStyle/>
          <a:p>
            <a:fld id="{05AA5B7B-6AE4-45D3-9D16-35FC12317CBD}" type="slidenum">
              <a:rPr lang="en-IN" smtClean="0"/>
              <a:t>7</a:t>
            </a:fld>
            <a:endParaRPr lang="en-IN"/>
          </a:p>
        </p:txBody>
      </p:sp>
    </p:spTree>
    <p:extLst>
      <p:ext uri="{BB962C8B-B14F-4D97-AF65-F5344CB8AC3E}">
        <p14:creationId xmlns:p14="http://schemas.microsoft.com/office/powerpoint/2010/main" val="189585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900344" y="136525"/>
            <a:ext cx="10515600" cy="700195"/>
          </a:xfrm>
        </p:spPr>
        <p:txBody>
          <a:bodyPr>
            <a:normAutofit/>
          </a:bodyPr>
          <a:lstStyle/>
          <a:p>
            <a:pPr algn="ctr"/>
            <a:r>
              <a:rPr lang="en-US" dirty="0">
                <a:latin typeface="Times New Roman" panose="02020603050405020304" pitchFamily="18" charset="0"/>
                <a:cs typeface="Times New Roman" panose="02020603050405020304" pitchFamily="18" charset="0"/>
              </a:rPr>
              <a:t>Design Specifications of Converters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836720"/>
            <a:ext cx="10515600" cy="579268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1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95A94AE-C16D-4797-A66E-4ACBAA6BCFD7}"/>
              </a:ext>
            </a:extLst>
          </p:cNvPr>
          <p:cNvSpPr>
            <a:spLocks noGrp="1"/>
          </p:cNvSpPr>
          <p:nvPr>
            <p:ph type="sldNum" sz="quarter" idx="12"/>
          </p:nvPr>
        </p:nvSpPr>
        <p:spPr/>
        <p:txBody>
          <a:bodyPr/>
          <a:lstStyle/>
          <a:p>
            <a:fld id="{05AA5B7B-6AE4-45D3-9D16-35FC12317CBD}" type="slidenum">
              <a:rPr lang="en-IN" smtClean="0"/>
              <a:t>8</a:t>
            </a:fld>
            <a:endParaRPr lang="en-IN"/>
          </a:p>
        </p:txBody>
      </p:sp>
      <p:graphicFrame>
        <p:nvGraphicFramePr>
          <p:cNvPr id="3" name="Table 2">
            <a:extLst>
              <a:ext uri="{FF2B5EF4-FFF2-40B4-BE49-F238E27FC236}">
                <a16:creationId xmlns:a16="http://schemas.microsoft.com/office/drawing/2014/main" id="{87697034-DE04-4439-2A1A-91C80A3CFC88}"/>
              </a:ext>
            </a:extLst>
          </p:cNvPr>
          <p:cNvGraphicFramePr>
            <a:graphicFrameLocks noGrp="1"/>
          </p:cNvGraphicFramePr>
          <p:nvPr>
            <p:extLst>
              <p:ext uri="{D42A27DB-BD31-4B8C-83A1-F6EECF244321}">
                <p14:modId xmlns:p14="http://schemas.microsoft.com/office/powerpoint/2010/main" val="1337320434"/>
              </p:ext>
            </p:extLst>
          </p:nvPr>
        </p:nvGraphicFramePr>
        <p:xfrm>
          <a:off x="1285413" y="1351022"/>
          <a:ext cx="9621174" cy="4491026"/>
        </p:xfrm>
        <a:graphic>
          <a:graphicData uri="http://schemas.openxmlformats.org/drawingml/2006/table">
            <a:tbl>
              <a:tblPr firstRow="1" firstCol="1" bandRow="1">
                <a:tableStyleId>{5940675A-B579-460E-94D1-54222C63F5DA}</a:tableStyleId>
              </a:tblPr>
              <a:tblGrid>
                <a:gridCol w="2543281">
                  <a:extLst>
                    <a:ext uri="{9D8B030D-6E8A-4147-A177-3AD203B41FA5}">
                      <a16:colId xmlns:a16="http://schemas.microsoft.com/office/drawing/2014/main" val="2706876744"/>
                    </a:ext>
                  </a:extLst>
                </a:gridCol>
                <a:gridCol w="1414721">
                  <a:extLst>
                    <a:ext uri="{9D8B030D-6E8A-4147-A177-3AD203B41FA5}">
                      <a16:colId xmlns:a16="http://schemas.microsoft.com/office/drawing/2014/main" val="1724405421"/>
                    </a:ext>
                  </a:extLst>
                </a:gridCol>
                <a:gridCol w="1415793">
                  <a:extLst>
                    <a:ext uri="{9D8B030D-6E8A-4147-A177-3AD203B41FA5}">
                      <a16:colId xmlns:a16="http://schemas.microsoft.com/office/drawing/2014/main" val="2680172108"/>
                    </a:ext>
                  </a:extLst>
                </a:gridCol>
                <a:gridCol w="1415793">
                  <a:extLst>
                    <a:ext uri="{9D8B030D-6E8A-4147-A177-3AD203B41FA5}">
                      <a16:colId xmlns:a16="http://schemas.microsoft.com/office/drawing/2014/main" val="1844635513"/>
                    </a:ext>
                  </a:extLst>
                </a:gridCol>
                <a:gridCol w="1415793">
                  <a:extLst>
                    <a:ext uri="{9D8B030D-6E8A-4147-A177-3AD203B41FA5}">
                      <a16:colId xmlns:a16="http://schemas.microsoft.com/office/drawing/2014/main" val="2370034656"/>
                    </a:ext>
                  </a:extLst>
                </a:gridCol>
                <a:gridCol w="1415793">
                  <a:extLst>
                    <a:ext uri="{9D8B030D-6E8A-4147-A177-3AD203B41FA5}">
                      <a16:colId xmlns:a16="http://schemas.microsoft.com/office/drawing/2014/main" val="892499304"/>
                    </a:ext>
                  </a:extLst>
                </a:gridCol>
              </a:tblGrid>
              <a:tr h="953076">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cs typeface="Times New Roman" panose="02020603050405020304" pitchFamily="18" charset="0"/>
                        </a:rPr>
                        <a:t>Elements</a:t>
                      </a:r>
                      <a:endParaRPr lang="en-IN" sz="1800" dirty="0">
                        <a:effectLst/>
                        <a:latin typeface="Times New Roman" panose="02020603050405020304" pitchFamily="18" charset="0"/>
                        <a:cs typeface="Times New Roman" panose="02020603050405020304" pitchFamily="18" charset="0"/>
                      </a:endParaRPr>
                    </a:p>
                    <a:p>
                      <a:pPr>
                        <a:lnSpc>
                          <a:spcPct val="150000"/>
                        </a:lnSpc>
                        <a:spcAft>
                          <a:spcPts val="800"/>
                        </a:spcAft>
                      </a:pPr>
                      <a:r>
                        <a:rPr lang="en-IN" sz="1800" b="1" dirty="0">
                          <a:effectLst/>
                          <a:latin typeface="Times New Roman" panose="02020603050405020304" pitchFamily="18" charset="0"/>
                          <a:cs typeface="Times New Roman" panose="02020603050405020304" pitchFamily="18" charset="0"/>
                        </a:rPr>
                        <a:t>Converters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solidFill>
                      <a:schemeClr val="accent5">
                        <a:lumMod val="20000"/>
                        <a:lumOff val="80000"/>
                      </a:schemeClr>
                    </a:solidFill>
                  </a:tcPr>
                </a:tc>
                <a:tc>
                  <a:txBody>
                    <a:bodyPr/>
                    <a:lstStyle/>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L</a:t>
                      </a:r>
                      <a:r>
                        <a:rPr lang="en-IN" sz="1800" b="1" baseline="-25000" dirty="0">
                          <a:effectLst/>
                          <a:latin typeface="Times New Roman" panose="02020603050405020304" pitchFamily="18" charset="0"/>
                          <a:cs typeface="Times New Roman" panose="02020603050405020304" pitchFamily="18" charset="0"/>
                        </a:rPr>
                        <a:t>1</a:t>
                      </a:r>
                      <a:r>
                        <a:rPr lang="en-IN" sz="1800" baseline="-250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a:t>
                      </a:r>
                      <a:r>
                        <a:rPr lang="en-IN" sz="1800" b="1" dirty="0" err="1">
                          <a:effectLst/>
                          <a:latin typeface="Times New Roman" panose="02020603050405020304" pitchFamily="18" charset="0"/>
                          <a:cs typeface="Times New Roman" panose="02020603050405020304" pitchFamily="18" charset="0"/>
                        </a:rPr>
                        <a:t>mH</a:t>
                      </a:r>
                      <a:r>
                        <a:rPr lang="en-IN" sz="1800" b="1"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L</a:t>
                      </a:r>
                      <a:r>
                        <a:rPr lang="en-IN" sz="1800" b="1" baseline="-25000" dirty="0">
                          <a:effectLst/>
                          <a:latin typeface="Times New Roman" panose="02020603050405020304" pitchFamily="18" charset="0"/>
                          <a:cs typeface="Times New Roman" panose="02020603050405020304" pitchFamily="18" charset="0"/>
                        </a:rPr>
                        <a:t>2</a:t>
                      </a:r>
                      <a:r>
                        <a:rPr lang="en-IN" sz="1800" baseline="-250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a:t>
                      </a:r>
                      <a:r>
                        <a:rPr lang="en-IN" sz="1800" b="1" dirty="0" err="1">
                          <a:effectLst/>
                          <a:latin typeface="Times New Roman" panose="02020603050405020304" pitchFamily="18" charset="0"/>
                          <a:cs typeface="Times New Roman" panose="02020603050405020304" pitchFamily="18" charset="0"/>
                        </a:rPr>
                        <a:t>mH</a:t>
                      </a:r>
                      <a:r>
                        <a:rPr lang="en-IN" sz="1800" b="1"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C</a:t>
                      </a:r>
                      <a:r>
                        <a:rPr lang="en-IN" sz="1800" b="1" baseline="-25000" dirty="0">
                          <a:effectLst/>
                          <a:latin typeface="Times New Roman" panose="02020603050405020304" pitchFamily="18" charset="0"/>
                          <a:cs typeface="Times New Roman" panose="02020603050405020304" pitchFamily="18" charset="0"/>
                        </a:rPr>
                        <a:t>1</a:t>
                      </a:r>
                      <a:r>
                        <a:rPr lang="en-IN" sz="1800" baseline="-250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(µF)</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C</a:t>
                      </a:r>
                      <a:r>
                        <a:rPr lang="en-IN" sz="1800" b="1" baseline="-25000" dirty="0">
                          <a:effectLst/>
                          <a:latin typeface="Times New Roman" panose="02020603050405020304" pitchFamily="18" charset="0"/>
                          <a:cs typeface="Times New Roman" panose="02020603050405020304" pitchFamily="18" charset="0"/>
                        </a:rPr>
                        <a:t>2</a:t>
                      </a:r>
                      <a:r>
                        <a:rPr lang="en-IN" sz="1800" dirty="0">
                          <a:effectLst/>
                          <a:latin typeface="Times New Roman" panose="02020603050405020304" pitchFamily="18" charset="0"/>
                          <a:cs typeface="Times New Roman" panose="02020603050405020304" pitchFamily="18" charset="0"/>
                        </a:rPr>
                        <a:t> </a:t>
                      </a:r>
                    </a:p>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(µF)</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R</a:t>
                      </a:r>
                      <a:r>
                        <a:rPr lang="en-IN" sz="1800" dirty="0">
                          <a:effectLst/>
                          <a:latin typeface="Times New Roman" panose="02020603050405020304" pitchFamily="18" charset="0"/>
                          <a:cs typeface="Times New Roman" panose="02020603050405020304" pitchFamily="18" charset="0"/>
                        </a:rPr>
                        <a:t> </a:t>
                      </a:r>
                    </a:p>
                    <a:p>
                      <a:pPr algn="ct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(Ω)</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940452495"/>
                  </a:ext>
                </a:extLst>
              </a:tr>
              <a:tr h="49870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Boost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12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2400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0695084"/>
                  </a:ext>
                </a:extLst>
              </a:tr>
              <a:tr h="498706">
                <a:tc>
                  <a:txBody>
                    <a:bodyPr/>
                    <a:lstStyle/>
                    <a:p>
                      <a:pPr>
                        <a:lnSpc>
                          <a:spcPct val="107000"/>
                        </a:lnSpc>
                        <a:spcAft>
                          <a:spcPts val="800"/>
                        </a:spcAft>
                      </a:pPr>
                      <a:r>
                        <a:rPr lang="en-IN" sz="1800" b="1">
                          <a:effectLst/>
                          <a:latin typeface="Times New Roman" panose="02020603050405020304" pitchFamily="18" charset="0"/>
                          <a:cs typeface="Times New Roman" panose="02020603050405020304" pitchFamily="18" charset="0"/>
                        </a:rPr>
                        <a:t>Buck-Boost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14.3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2900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5288392"/>
                  </a:ext>
                </a:extLst>
              </a:tr>
              <a:tr h="522210">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Cuk</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14.3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14.3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571.43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4121872"/>
                  </a:ext>
                </a:extLst>
              </a:tr>
              <a:tr h="522210">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SEPIC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14.3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14.3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571.43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2900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5404604"/>
                  </a:ext>
                </a:extLst>
              </a:tr>
              <a:tr h="49870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Zeta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14.3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14.3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571.43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2359649"/>
                  </a:ext>
                </a:extLst>
              </a:tr>
              <a:tr h="498706">
                <a:tc>
                  <a:txBody>
                    <a:bodyPr/>
                    <a:lstStyle/>
                    <a:p>
                      <a:pPr>
                        <a:lnSpc>
                          <a:spcPct val="107000"/>
                        </a:lnSpc>
                        <a:spcAft>
                          <a:spcPts val="800"/>
                        </a:spcAft>
                      </a:pPr>
                      <a:r>
                        <a:rPr lang="en-IN" sz="1800" b="1">
                          <a:effectLst/>
                          <a:latin typeface="Times New Roman" panose="02020603050405020304" pitchFamily="18" charset="0"/>
                          <a:cs typeface="Times New Roman" panose="02020603050405020304" pitchFamily="18" charset="0"/>
                        </a:rPr>
                        <a:t>Super-Lift Luo</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6.7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2700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2700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9706675"/>
                  </a:ext>
                </a:extLst>
              </a:tr>
              <a:tr h="498706">
                <a:tc>
                  <a:txBody>
                    <a:bodyPr/>
                    <a:lstStyle/>
                    <a:p>
                      <a:pPr>
                        <a:lnSpc>
                          <a:spcPct val="107000"/>
                        </a:lnSpc>
                        <a:spcAft>
                          <a:spcPts val="800"/>
                        </a:spcAft>
                      </a:pPr>
                      <a:r>
                        <a:rPr lang="en-IN" sz="1800" b="1" dirty="0">
                          <a:effectLst/>
                          <a:latin typeface="Times New Roman" panose="02020603050405020304" pitchFamily="18" charset="0"/>
                          <a:cs typeface="Times New Roman" panose="02020603050405020304" pitchFamily="18" charset="0"/>
                        </a:rPr>
                        <a:t>Ultra-Lift Luo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9.3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17.4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696.67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1900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4446712"/>
                  </a:ext>
                </a:extLst>
              </a:tr>
            </a:tbl>
          </a:graphicData>
        </a:graphic>
      </p:graphicFrame>
    </p:spTree>
    <p:extLst>
      <p:ext uri="{BB962C8B-B14F-4D97-AF65-F5344CB8AC3E}">
        <p14:creationId xmlns:p14="http://schemas.microsoft.com/office/powerpoint/2010/main" val="158340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82F4-16A9-46A6-A3F4-D7E9BA6BC1DC}"/>
              </a:ext>
            </a:extLst>
          </p:cNvPr>
          <p:cNvSpPr>
            <a:spLocks noGrp="1"/>
          </p:cNvSpPr>
          <p:nvPr>
            <p:ph type="title"/>
          </p:nvPr>
        </p:nvSpPr>
        <p:spPr>
          <a:xfrm>
            <a:off x="0" y="122130"/>
            <a:ext cx="12192000" cy="785674"/>
          </a:xfrm>
        </p:spPr>
        <p:txBody>
          <a:bodyPr>
            <a:normAutofit/>
          </a:bodyPr>
          <a:lstStyle/>
          <a:p>
            <a:pPr algn="ctr"/>
            <a:r>
              <a:rPr lang="en-US" dirty="0">
                <a:latin typeface="Times New Roman" panose="02020603050405020304" pitchFamily="18" charset="0"/>
                <a:cs typeface="Times New Roman" panose="02020603050405020304" pitchFamily="18" charset="0"/>
              </a:rPr>
              <a:t>PV Panel (Kyocera Solar KC200GT) Parameters</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BB4E1136-00AB-4C8C-8FF4-E15CC207A874}"/>
                  </a:ext>
                </a:extLst>
              </p:cNvPr>
              <p:cNvSpPr txBox="1">
                <a:spLocks/>
              </p:cNvSpPr>
              <p:nvPr/>
            </p:nvSpPr>
            <p:spPr>
              <a:xfrm>
                <a:off x="838200" y="1065320"/>
                <a:ext cx="10515600" cy="54275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Specification: G = 1000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𝑊</m:t>
                    </m:r>
                    <m:r>
                      <a:rPr lang="en-US" sz="2000" b="0" i="1" smtClean="0">
                        <a:latin typeface="Cambria Math" panose="02040503050406030204" pitchFamily="18" charset="0"/>
                        <a:cs typeface="Times New Roman" panose="02020603050405020304" pitchFamily="18" charset="0"/>
                      </a:rPr>
                      <m:t>/</m:t>
                    </m:r>
                    <m:sSup>
                      <m:sSupPr>
                        <m:ctrlPr>
                          <a:rPr lang="en-US" sz="200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𝑚</m:t>
                        </m:r>
                      </m:e>
                      <m:sup>
                        <m:r>
                          <a:rPr lang="en-US" sz="2000" i="1" smtClean="0">
                            <a:latin typeface="Cambria Math" panose="02040503050406030204" pitchFamily="18" charset="0"/>
                            <a:cs typeface="Times New Roman" panose="02020603050405020304" pitchFamily="18" charset="0"/>
                          </a:rPr>
                          <m:t>2</m:t>
                        </m:r>
                      </m:sup>
                    </m:sSup>
                  </m:oMath>
                </a14:m>
                <a:r>
                  <a:rPr lang="en-US" sz="2000" dirty="0">
                    <a:latin typeface="Times New Roman" panose="02020603050405020304" pitchFamily="18" charset="0"/>
                    <a:cs typeface="Times New Roman" panose="02020603050405020304" pitchFamily="18" charset="0"/>
                  </a:rPr>
                  <a:t>  @ 25℃</a:t>
                </a:r>
              </a:p>
              <a:p>
                <a:endParaRPr lang="en-IN" sz="2400" dirty="0">
                  <a:latin typeface="Times New Roman" panose="02020603050405020304" pitchFamily="18" charset="0"/>
                  <a:cs typeface="Times New Roman" panose="02020603050405020304" pitchFamily="18" charset="0"/>
                </a:endParaRPr>
              </a:p>
            </p:txBody>
          </p:sp>
        </mc:Choice>
        <mc:Fallback xmlns="">
          <p:sp>
            <p:nvSpPr>
              <p:cNvPr id="4" name="Title 1">
                <a:extLst>
                  <a:ext uri="{FF2B5EF4-FFF2-40B4-BE49-F238E27FC236}">
                    <a16:creationId xmlns:a16="http://schemas.microsoft.com/office/drawing/2014/main" id="{BB4E1136-00AB-4C8C-8FF4-E15CC207A874}"/>
                  </a:ext>
                </a:extLst>
              </p:cNvPr>
              <p:cNvSpPr txBox="1">
                <a:spLocks noRot="1" noChangeAspect="1" noMove="1" noResize="1" noEditPoints="1" noAdjustHandles="1" noChangeArrowheads="1" noChangeShapeType="1" noTextEdit="1"/>
              </p:cNvSpPr>
              <p:nvPr/>
            </p:nvSpPr>
            <p:spPr>
              <a:xfrm>
                <a:off x="838200" y="1065320"/>
                <a:ext cx="10515600" cy="5427555"/>
              </a:xfrm>
              <a:prstGeom prst="rect">
                <a:avLst/>
              </a:prstGeom>
              <a:blipFill>
                <a:blip r:embed="rId2"/>
                <a:stretch>
                  <a:fillRect l="-522"/>
                </a:stretch>
              </a:blipFill>
            </p:spPr>
            <p:txBody>
              <a:bodyPr/>
              <a:lstStyle/>
              <a:p>
                <a:r>
                  <a:rPr lang="en-IN">
                    <a:noFill/>
                  </a:rPr>
                  <a:t> </a:t>
                </a:r>
              </a:p>
            </p:txBody>
          </p:sp>
        </mc:Fallback>
      </mc:AlternateContent>
      <p:graphicFrame>
        <p:nvGraphicFramePr>
          <p:cNvPr id="5" name="Table 5">
            <a:extLst>
              <a:ext uri="{FF2B5EF4-FFF2-40B4-BE49-F238E27FC236}">
                <a16:creationId xmlns:a16="http://schemas.microsoft.com/office/drawing/2014/main" id="{889AECB7-B84A-4B1F-B378-EC27631B4A97}"/>
              </a:ext>
            </a:extLst>
          </p:cNvPr>
          <p:cNvGraphicFramePr>
            <a:graphicFrameLocks noGrp="1"/>
          </p:cNvGraphicFramePr>
          <p:nvPr>
            <p:extLst>
              <p:ext uri="{D42A27DB-BD31-4B8C-83A1-F6EECF244321}">
                <p14:modId xmlns:p14="http://schemas.microsoft.com/office/powerpoint/2010/main" val="4205478907"/>
              </p:ext>
            </p:extLst>
          </p:nvPr>
        </p:nvGraphicFramePr>
        <p:xfrm>
          <a:off x="1763697" y="2215761"/>
          <a:ext cx="8664606" cy="3734435"/>
        </p:xfrm>
        <a:graphic>
          <a:graphicData uri="http://schemas.openxmlformats.org/drawingml/2006/table">
            <a:tbl>
              <a:tblPr firstRow="1" bandRow="1">
                <a:tableStyleId>{5940675A-B579-460E-94D1-54222C63F5DA}</a:tableStyleId>
              </a:tblPr>
              <a:tblGrid>
                <a:gridCol w="5499501">
                  <a:extLst>
                    <a:ext uri="{9D8B030D-6E8A-4147-A177-3AD203B41FA5}">
                      <a16:colId xmlns:a16="http://schemas.microsoft.com/office/drawing/2014/main" val="1542997139"/>
                    </a:ext>
                  </a:extLst>
                </a:gridCol>
                <a:gridCol w="3165105">
                  <a:extLst>
                    <a:ext uri="{9D8B030D-6E8A-4147-A177-3AD203B41FA5}">
                      <a16:colId xmlns:a16="http://schemas.microsoft.com/office/drawing/2014/main" val="2300857149"/>
                    </a:ext>
                  </a:extLst>
                </a:gridCol>
              </a:tblGrid>
              <a:tr h="738680">
                <a:tc>
                  <a:txBody>
                    <a:bodyPr/>
                    <a:lstStyle/>
                    <a:p>
                      <a:r>
                        <a:rPr lang="en-US" sz="1800" b="1" dirty="0">
                          <a:latin typeface="Times New Roman" panose="02020603050405020304" pitchFamily="18" charset="0"/>
                          <a:cs typeface="Times New Roman" panose="02020603050405020304" pitchFamily="18" charset="0"/>
                        </a:rPr>
                        <a:t>Parameters</a:t>
                      </a:r>
                    </a:p>
                    <a:p>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Value</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8975418"/>
                  </a:ext>
                </a:extLst>
              </a:tr>
              <a:tr h="427965">
                <a:tc>
                  <a:txBody>
                    <a:bodyPr/>
                    <a:lstStyle/>
                    <a:p>
                      <a:r>
                        <a:rPr lang="en-IN" sz="1800" dirty="0">
                          <a:effectLst/>
                          <a:latin typeface="Times New Roman" panose="02020603050405020304" pitchFamily="18" charset="0"/>
                          <a:cs typeface="Times New Roman" panose="02020603050405020304" pitchFamily="18" charset="0"/>
                        </a:rPr>
                        <a:t>Maximum Power (W)</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200.143</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5359702"/>
                  </a:ext>
                </a:extLst>
              </a:tr>
              <a:tr h="427965">
                <a:tc>
                  <a:txBody>
                    <a:bodyPr/>
                    <a:lstStyle/>
                    <a:p>
                      <a:r>
                        <a:rPr lang="en-US" sz="1800" dirty="0">
                          <a:effectLst/>
                          <a:latin typeface="Times New Roman" panose="02020603050405020304" pitchFamily="18" charset="0"/>
                          <a:cs typeface="Times New Roman" panose="02020603050405020304" pitchFamily="18" charset="0"/>
                        </a:rPr>
                        <a:t>Voltage at maximum power point </a:t>
                      </a:r>
                      <a:r>
                        <a:rPr lang="en-US" sz="1800" dirty="0" err="1">
                          <a:effectLst/>
                          <a:latin typeface="Times New Roman" panose="02020603050405020304" pitchFamily="18" charset="0"/>
                          <a:cs typeface="Times New Roman" panose="02020603050405020304" pitchFamily="18" charset="0"/>
                        </a:rPr>
                        <a:t>Vmp</a:t>
                      </a:r>
                      <a:r>
                        <a:rPr lang="en-US" sz="1800" dirty="0">
                          <a:effectLst/>
                          <a:latin typeface="Times New Roman" panose="02020603050405020304" pitchFamily="18" charset="0"/>
                          <a:cs typeface="Times New Roman" panose="02020603050405020304" pitchFamily="18" charset="0"/>
                        </a:rPr>
                        <a:t> (V)</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26.3</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302055"/>
                  </a:ext>
                </a:extLst>
              </a:tr>
              <a:tr h="427965">
                <a:tc>
                  <a:txBody>
                    <a:bodyPr/>
                    <a:lstStyle/>
                    <a:p>
                      <a:r>
                        <a:rPr lang="en-US" sz="1800" dirty="0">
                          <a:effectLst/>
                          <a:latin typeface="Times New Roman" panose="02020603050405020304" pitchFamily="18" charset="0"/>
                          <a:cs typeface="Times New Roman" panose="02020603050405020304" pitchFamily="18" charset="0"/>
                        </a:rPr>
                        <a:t>Current at maximum power point Imp (A)</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7.61</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3919972"/>
                  </a:ext>
                </a:extLst>
              </a:tr>
              <a:tr h="427965">
                <a:tc>
                  <a:txBody>
                    <a:bodyPr/>
                    <a:lstStyle/>
                    <a:p>
                      <a:r>
                        <a:rPr lang="nl-NL" sz="1800" dirty="0">
                          <a:effectLst/>
                          <a:latin typeface="Times New Roman" panose="02020603050405020304" pitchFamily="18" charset="0"/>
                          <a:cs typeface="Times New Roman" panose="02020603050405020304" pitchFamily="18" charset="0"/>
                        </a:rPr>
                        <a:t>Open circuit voltage Voc (V)</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32.9</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7667990"/>
                  </a:ext>
                </a:extLst>
              </a:tr>
              <a:tr h="427965">
                <a:tc>
                  <a:txBody>
                    <a:bodyPr/>
                    <a:lstStyle/>
                    <a:p>
                      <a:r>
                        <a:rPr lang="en-IN" sz="1800" dirty="0">
                          <a:effectLst/>
                          <a:latin typeface="Times New Roman" panose="02020603050405020304" pitchFamily="18" charset="0"/>
                          <a:cs typeface="Times New Roman" panose="02020603050405020304" pitchFamily="18" charset="0"/>
                        </a:rPr>
                        <a:t>Short-circuit current </a:t>
                      </a:r>
                      <a:r>
                        <a:rPr lang="en-IN" sz="1800" dirty="0" err="1">
                          <a:effectLst/>
                          <a:latin typeface="Times New Roman" panose="02020603050405020304" pitchFamily="18" charset="0"/>
                          <a:cs typeface="Times New Roman" panose="02020603050405020304" pitchFamily="18" charset="0"/>
                        </a:rPr>
                        <a:t>Isc</a:t>
                      </a:r>
                      <a:r>
                        <a:rPr lang="en-IN" sz="1800" dirty="0">
                          <a:effectLst/>
                          <a:latin typeface="Times New Roman" panose="02020603050405020304" pitchFamily="18" charset="0"/>
                          <a:cs typeface="Times New Roman" panose="02020603050405020304" pitchFamily="18" charset="0"/>
                        </a:rPr>
                        <a:t> (A)</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8.21</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1706934"/>
                  </a:ext>
                </a:extLst>
              </a:tr>
              <a:tr h="427965">
                <a:tc>
                  <a:txBody>
                    <a:bodyPr/>
                    <a:lstStyle/>
                    <a:p>
                      <a:r>
                        <a:rPr lang="en-US" sz="1800" dirty="0">
                          <a:effectLst/>
                          <a:latin typeface="Times New Roman" panose="02020603050405020304" pitchFamily="18" charset="0"/>
                          <a:cs typeface="Times New Roman" panose="02020603050405020304" pitchFamily="18" charset="0"/>
                        </a:rPr>
                        <a:t>Temperature coefficient of </a:t>
                      </a:r>
                      <a:r>
                        <a:rPr lang="en-US" sz="1800" dirty="0" err="1">
                          <a:effectLst/>
                          <a:latin typeface="Times New Roman" panose="02020603050405020304" pitchFamily="18" charset="0"/>
                          <a:cs typeface="Times New Roman" panose="02020603050405020304" pitchFamily="18" charset="0"/>
                        </a:rPr>
                        <a:t>Voc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deg.C</a:t>
                      </a:r>
                      <a:r>
                        <a:rPr lang="en-US" sz="1800" dirty="0">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-0.355</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32042"/>
                  </a:ext>
                </a:extLst>
              </a:tr>
              <a:tr h="427965">
                <a:tc>
                  <a:txBody>
                    <a:bodyPr/>
                    <a:lstStyle/>
                    <a:p>
                      <a:r>
                        <a:rPr lang="en-US" sz="1800" dirty="0">
                          <a:effectLst/>
                          <a:latin typeface="Times New Roman" panose="02020603050405020304" pitchFamily="18" charset="0"/>
                          <a:cs typeface="Times New Roman" panose="02020603050405020304" pitchFamily="18" charset="0"/>
                        </a:rPr>
                        <a:t>Temperature coefficient of </a:t>
                      </a:r>
                      <a:r>
                        <a:rPr lang="en-US" sz="1800" dirty="0" err="1">
                          <a:effectLst/>
                          <a:latin typeface="Times New Roman" panose="02020603050405020304" pitchFamily="18" charset="0"/>
                          <a:cs typeface="Times New Roman" panose="02020603050405020304" pitchFamily="18" charset="0"/>
                        </a:rPr>
                        <a:t>Isc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deg.C</a:t>
                      </a:r>
                      <a:r>
                        <a:rPr lang="en-US" sz="1800" dirty="0">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Times New Roman" panose="02020603050405020304" pitchFamily="18" charset="0"/>
                          <a:cs typeface="Times New Roman" panose="02020603050405020304" pitchFamily="18" charset="0"/>
                        </a:rPr>
                        <a:t>0.06</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302586"/>
                  </a:ext>
                </a:extLst>
              </a:tr>
            </a:tbl>
          </a:graphicData>
        </a:graphic>
      </p:graphicFrame>
      <p:sp>
        <p:nvSpPr>
          <p:cNvPr id="8" name="Slide Number Placeholder 7">
            <a:extLst>
              <a:ext uri="{FF2B5EF4-FFF2-40B4-BE49-F238E27FC236}">
                <a16:creationId xmlns:a16="http://schemas.microsoft.com/office/drawing/2014/main" id="{E6B90190-0316-44BE-8718-54E36B033EB8}"/>
              </a:ext>
            </a:extLst>
          </p:cNvPr>
          <p:cNvSpPr>
            <a:spLocks noGrp="1"/>
          </p:cNvSpPr>
          <p:nvPr>
            <p:ph type="sldNum" sz="quarter" idx="12"/>
          </p:nvPr>
        </p:nvSpPr>
        <p:spPr/>
        <p:txBody>
          <a:bodyPr/>
          <a:lstStyle/>
          <a:p>
            <a:fld id="{05AA5B7B-6AE4-45D3-9D16-35FC12317CBD}" type="slidenum">
              <a:rPr lang="en-IN" smtClean="0"/>
              <a:t>9</a:t>
            </a:fld>
            <a:endParaRPr lang="en-IN"/>
          </a:p>
        </p:txBody>
      </p:sp>
    </p:spTree>
    <p:extLst>
      <p:ext uri="{BB962C8B-B14F-4D97-AF65-F5344CB8AC3E}">
        <p14:creationId xmlns:p14="http://schemas.microsoft.com/office/powerpoint/2010/main" val="3114929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1418</TotalTime>
  <Words>1732</Words>
  <Application>Microsoft Office PowerPoint</Application>
  <PresentationFormat>Widescreen</PresentationFormat>
  <Paragraphs>320</Paragraphs>
  <Slides>30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 Black</vt:lpstr>
      <vt:lpstr>Calibri</vt:lpstr>
      <vt:lpstr>Calibri Light</vt:lpstr>
      <vt:lpstr>Cambria Math</vt:lpstr>
      <vt:lpstr>Fira Sans Extra Condensed</vt:lpstr>
      <vt:lpstr>Fira Sans Extra Condensed Medium</vt:lpstr>
      <vt:lpstr>Roboto</vt:lpstr>
      <vt:lpstr>Symbol</vt:lpstr>
      <vt:lpstr>Times New Roman</vt:lpstr>
      <vt:lpstr>Wingdings</vt:lpstr>
      <vt:lpstr>Office Theme</vt:lpstr>
      <vt:lpstr>Design of Non-Isolated DC-DC Converters for Maximum Power Point Tracking in Stand-Alone Photovoltaic System</vt:lpstr>
      <vt:lpstr>Introduction</vt:lpstr>
      <vt:lpstr>PowerPoint Presentation</vt:lpstr>
      <vt:lpstr>Non-Isolated DC-DC Converters (Conventional)</vt:lpstr>
      <vt:lpstr>Non-Isolated DC-DC Converters (High Gain)</vt:lpstr>
      <vt:lpstr>Comparison of Converters Gain</vt:lpstr>
      <vt:lpstr>Designing of Converters</vt:lpstr>
      <vt:lpstr>Design Specifications of Converters</vt:lpstr>
      <vt:lpstr>PV Panel (Kyocera Solar KC200GT) Parameters</vt:lpstr>
      <vt:lpstr>PV Characteristics of PV Module</vt:lpstr>
      <vt:lpstr>Total-Cross-Tied PV Array Configuration</vt:lpstr>
      <vt:lpstr>Partial Shading Conditions on PV Array</vt:lpstr>
      <vt:lpstr>PV Characteristics of TCT PV Array  under Partial Shading Conditions</vt:lpstr>
      <vt:lpstr>Global Maximum Power and Number of Local Maximum Power Points under Partial Shading Conditions</vt:lpstr>
      <vt:lpstr>Maximum Power Point Tracking Algorithm</vt:lpstr>
      <vt:lpstr>Simulation Model</vt:lpstr>
      <vt:lpstr>Simulation Results</vt:lpstr>
      <vt:lpstr>Simulation Results</vt:lpstr>
      <vt:lpstr>Simulation Results</vt:lpstr>
      <vt:lpstr>Simulation Results</vt:lpstr>
      <vt:lpstr>Simulation Results</vt:lpstr>
      <vt:lpstr>Simulation Results</vt:lpstr>
      <vt:lpstr>Simulation Results</vt:lpstr>
      <vt:lpstr>PowerPoint Presentation</vt:lpstr>
      <vt:lpstr>PowerPoint Presentation</vt:lpstr>
      <vt:lpstr>Conclusion</vt:lpstr>
      <vt:lpstr>Future Scope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Kevat</dc:creator>
  <cp:lastModifiedBy>Vishal Kevat</cp:lastModifiedBy>
  <cp:revision>139</cp:revision>
  <dcterms:created xsi:type="dcterms:W3CDTF">2021-12-17T14:18:59Z</dcterms:created>
  <dcterms:modified xsi:type="dcterms:W3CDTF">2022-05-27T03:09:05Z</dcterms:modified>
</cp:coreProperties>
</file>